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70" r:id="rId7"/>
    <p:sldId id="309" r:id="rId8"/>
    <p:sldId id="259" r:id="rId9"/>
    <p:sldId id="272" r:id="rId10"/>
    <p:sldId id="310" r:id="rId11"/>
    <p:sldId id="260" r:id="rId12"/>
    <p:sldId id="311" r:id="rId13"/>
    <p:sldId id="313" r:id="rId14"/>
    <p:sldId id="261" r:id="rId15"/>
    <p:sldId id="314" r:id="rId16"/>
    <p:sldId id="322" r:id="rId17"/>
    <p:sldId id="315" r:id="rId18"/>
    <p:sldId id="316" r:id="rId19"/>
    <p:sldId id="317" r:id="rId20"/>
    <p:sldId id="319" r:id="rId21"/>
    <p:sldId id="318" r:id="rId22"/>
    <p:sldId id="320" r:id="rId23"/>
    <p:sldId id="321" r:id="rId24"/>
    <p:sldId id="269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35"/>
    <p:restoredTop sz="96291"/>
  </p:normalViewPr>
  <p:slideViewPr>
    <p:cSldViewPr snapToGrid="0" snapToObjects="1">
      <p:cViewPr varScale="1">
        <p:scale>
          <a:sx n="121" d="100"/>
          <a:sy n="121" d="100"/>
        </p:scale>
        <p:origin x="379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DengXian"/>
      </a:defRPr>
    </a:lvl1pPr>
    <a:lvl2pPr indent="228600" latinLnBrk="0">
      <a:defRPr sz="1200">
        <a:latin typeface="+mn-lt"/>
        <a:ea typeface="+mn-ea"/>
        <a:cs typeface="+mn-cs"/>
        <a:sym typeface="DengXian"/>
      </a:defRPr>
    </a:lvl2pPr>
    <a:lvl3pPr indent="457200" latinLnBrk="0">
      <a:defRPr sz="1200">
        <a:latin typeface="+mn-lt"/>
        <a:ea typeface="+mn-ea"/>
        <a:cs typeface="+mn-cs"/>
        <a:sym typeface="DengXian"/>
      </a:defRPr>
    </a:lvl3pPr>
    <a:lvl4pPr indent="685800" latinLnBrk="0">
      <a:defRPr sz="1200">
        <a:latin typeface="+mn-lt"/>
        <a:ea typeface="+mn-ea"/>
        <a:cs typeface="+mn-cs"/>
        <a:sym typeface="DengXian"/>
      </a:defRPr>
    </a:lvl4pPr>
    <a:lvl5pPr indent="914400" latinLnBrk="0">
      <a:defRPr sz="1200">
        <a:latin typeface="+mn-lt"/>
        <a:ea typeface="+mn-ea"/>
        <a:cs typeface="+mn-cs"/>
        <a:sym typeface="DengXian"/>
      </a:defRPr>
    </a:lvl5pPr>
    <a:lvl6pPr indent="1143000" latinLnBrk="0">
      <a:defRPr sz="1200">
        <a:latin typeface="+mn-lt"/>
        <a:ea typeface="+mn-ea"/>
        <a:cs typeface="+mn-cs"/>
        <a:sym typeface="DengXian"/>
      </a:defRPr>
    </a:lvl6pPr>
    <a:lvl7pPr indent="1371600" latinLnBrk="0">
      <a:defRPr sz="1200">
        <a:latin typeface="+mn-lt"/>
        <a:ea typeface="+mn-ea"/>
        <a:cs typeface="+mn-cs"/>
        <a:sym typeface="DengXian"/>
      </a:defRPr>
    </a:lvl7pPr>
    <a:lvl8pPr indent="1600200" latinLnBrk="0">
      <a:defRPr sz="1200">
        <a:latin typeface="+mn-lt"/>
        <a:ea typeface="+mn-ea"/>
        <a:cs typeface="+mn-cs"/>
        <a:sym typeface="DengXian"/>
      </a:defRPr>
    </a:lvl8pPr>
    <a:lvl9pPr indent="1828800" latinLnBrk="0">
      <a:defRPr sz="1200">
        <a:latin typeface="+mn-lt"/>
        <a:ea typeface="+mn-ea"/>
        <a:cs typeface="+mn-cs"/>
        <a:sym typeface="DengXi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tags" Target="../tags/tag6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tags" Target="../tags/tag7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tags" Target="../tags/tag10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tags" Target="../tags/tag11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tags" Target="../tags/tag12.xml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13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hyperlink" Target="mailto:1375969745@qq.com" TargetMode="External"/><Relationship Id="rId4" Type="http://schemas.openxmlformats.org/officeDocument/2006/relationships/hyperlink" Target="mailto:zhangyuang@cug.edu.cn" TargetMode="External"/><Relationship Id="rId3" Type="http://schemas.openxmlformats.org/officeDocument/2006/relationships/hyperlink" Target="mailto:jiaheng_peng@stu.ecnu.edu.cn" TargetMode="External"/><Relationship Id="rId2" Type="http://schemas.openxmlformats.org/officeDocument/2006/relationships/image" Target="../media/image23.jpeg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tags" Target="../tags/tag3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tags" Target="../tags/tag4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logo.png" descr="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2822" y="663617"/>
            <a:ext cx="949716" cy="13724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2487725" y="2235682"/>
            <a:ext cx="7216549" cy="19304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altLang="zh-CN" sz="2800" i="1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0"/>
                <a:cs typeface="Times New Roman" panose="02020503050405090304" pitchFamily="18" charset="0"/>
              </a:rPr>
              <a:t>Open Source Latitude and Longitude</a:t>
            </a:r>
            <a:endParaRPr lang="en-US" altLang="zh-CN" sz="2800" i="1" dirty="0">
              <a:solidFill>
                <a:schemeClr val="bg1"/>
              </a:solidFill>
              <a:latin typeface="Times New Roman" panose="02020503050405090304" pitchFamily="18" charset="0"/>
              <a:ea typeface="微软雅黑" charset="0"/>
              <a:cs typeface="Times New Roman" panose="02020503050405090304" pitchFamily="18" charset="0"/>
            </a:endParaRPr>
          </a:p>
          <a:p>
            <a:pPr algn="ctr"/>
            <a:endParaRPr lang="en-US" altLang="zh-CN" sz="2000" i="1" dirty="0">
              <a:solidFill>
                <a:schemeClr val="bg1"/>
              </a:solidFill>
              <a:latin typeface="Times New Roman" panose="02020503050405090304" pitchFamily="18" charset="0"/>
              <a:ea typeface="微软雅黑" charset="0"/>
              <a:cs typeface="Times New Roman" panose="0202050305040509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“开源经纬”</a:t>
            </a:r>
            <a:r>
              <a:rPr lang="en-US" altLang="zh-CN" sz="2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——  </a:t>
            </a:r>
            <a:r>
              <a:rPr lang="zh-CN" altLang="en-US" sz="2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全球首个可交互式的</a:t>
            </a:r>
            <a:endParaRPr lang="en-US" altLang="zh-CN" sz="24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开源世界“人口普查”平台</a:t>
            </a:r>
            <a:endParaRPr lang="en-US" altLang="zh-CN" sz="24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303730" y="4157885"/>
            <a:ext cx="7327900" cy="17739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队名：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0"/>
                <a:cs typeface="Times New Roman" panose="02020503050405090304" pitchFamily="18" charset="0"/>
              </a:rPr>
              <a:t>ThisisAI</a:t>
            </a:r>
            <a:endParaRPr lang="en-US" altLang="zh-CN" b="1" i="1" dirty="0">
              <a:solidFill>
                <a:schemeClr val="bg1"/>
              </a:solidFill>
              <a:latin typeface="Times New Roman" panose="02020503050405090304" pitchFamily="18" charset="0"/>
              <a:ea typeface="微软雅黑" charset="0"/>
              <a:cs typeface="Times New Roman" panose="02020503050405090304" pitchFamily="18" charset="0"/>
            </a:endParaRPr>
          </a:p>
          <a:p>
            <a:pPr algn="ctr"/>
            <a:endParaRPr lang="en-US" altLang="zh-CN" b="1" i="1" dirty="0">
              <a:solidFill>
                <a:schemeClr val="bg1"/>
              </a:solidFill>
              <a:latin typeface="Times New Roman" panose="02020503050405090304" pitchFamily="18" charset="0"/>
              <a:ea typeface="微软雅黑" charset="0"/>
              <a:cs typeface="Times New Roman" panose="02020503050405090304" pitchFamily="18" charset="0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0"/>
                <a:cs typeface="Times New Roman" panose="02020503050405090304" pitchFamily="18" charset="0"/>
              </a:rPr>
              <a:t>参赛赛道 </a:t>
            </a:r>
            <a:r>
              <a: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0"/>
                <a:cs typeface="Times New Roman" panose="02020503050405090304" pitchFamily="18" charset="0"/>
              </a:rPr>
              <a:t>:  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0"/>
                <a:cs typeface="Times New Roman" panose="02020503050405090304" pitchFamily="18" charset="0"/>
              </a:rPr>
              <a:t>基于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0"/>
                <a:cs typeface="Times New Roman" panose="02020503050405090304" pitchFamily="18" charset="0"/>
              </a:rPr>
              <a:t>OpenDigger</a:t>
            </a:r>
            <a:endParaRPr lang="en-US" altLang="zh-CN" i="1" dirty="0">
              <a:solidFill>
                <a:schemeClr val="bg1"/>
              </a:solidFill>
              <a:latin typeface="Times New Roman" panose="02020503050405090304" pitchFamily="18" charset="0"/>
              <a:ea typeface="微软雅黑" charset="0"/>
              <a:cs typeface="Times New Roman" panose="02020503050405090304" pitchFamily="18" charset="0"/>
            </a:endParaRPr>
          </a:p>
          <a:p>
            <a:pPr algn="ctr"/>
            <a:endParaRPr lang="en-US" altLang="zh-CN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参赛选手：彭佳恒  张雨昂  张雨欣</a:t>
            </a:r>
            <a:endParaRPr lang="en-US" altLang="zh-CN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/>
            <a:endParaRPr lang="en-US" altLang="zh-CN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指导老师：王伟  邱芹军</a:t>
            </a:r>
            <a:endParaRPr lang="zh-CN" altLang="en-US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1" name="图片 10" descr="徽标&#10;&#10;AI 生成的内容可能不正确。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300" y="4125331"/>
            <a:ext cx="309251" cy="4698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26" name="矩形"/>
          <p:cNvSpPr/>
          <p:nvPr/>
        </p:nvSpPr>
        <p:spPr>
          <a:xfrm>
            <a:off x="0" y="228147"/>
            <a:ext cx="228115" cy="596224"/>
          </a:xfrm>
          <a:prstGeom prst="rect">
            <a:avLst/>
          </a:prstGeom>
          <a:solidFill>
            <a:srgbClr val="9AD744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227" name="0X"/>
          <p:cNvSpPr txBox="1"/>
          <p:nvPr/>
        </p:nvSpPr>
        <p:spPr>
          <a:xfrm>
            <a:off x="407602" y="122626"/>
            <a:ext cx="804064" cy="86177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3</a:t>
            </a:r>
            <a:endParaRPr dirty="0"/>
          </a:p>
        </p:txBody>
      </p:sp>
      <p:sp>
        <p:nvSpPr>
          <p:cNvPr id="230" name="线条"/>
          <p:cNvSpPr/>
          <p:nvPr/>
        </p:nvSpPr>
        <p:spPr>
          <a:xfrm flipV="1">
            <a:off x="1271037" y="230253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543949" y="159712"/>
            <a:ext cx="9955333" cy="662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实验效果：准确率与覆盖率双突破</a:t>
            </a:r>
            <a:endParaRPr lang="zh-CN" altLang="en-US" sz="28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1931" y="906206"/>
            <a:ext cx="11228138" cy="961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       本项目的核心目标是在</a:t>
            </a:r>
            <a:r>
              <a:rPr lang="zh-CN" altLang="en-US" sz="20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不依赖用户自填位置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的前提下，最大化开发者地理位置的预测准确性与覆盖广度。我们在 </a:t>
            </a:r>
            <a:r>
              <a:rPr lang="en-US" altLang="zh-CN" sz="20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OpenDigger </a:t>
            </a:r>
            <a:r>
              <a:rPr lang="zh-CN" altLang="en-US" sz="20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提供的 </a:t>
            </a:r>
            <a:r>
              <a:rPr lang="en-US" altLang="zh-CN" sz="20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5 </a:t>
            </a:r>
            <a:r>
              <a:rPr lang="zh-CN" altLang="en-US" sz="20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万标注开发者样本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上进行了系统评估</a:t>
            </a:r>
            <a:r>
              <a:rPr lang="en-US" altLang="zh-CN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:</a:t>
            </a:r>
            <a:endParaRPr lang="zh-CN" altLang="en-US" sz="2000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0820" y="2028944"/>
            <a:ext cx="6096000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zh-CN" altLang="en-US" sz="2000" b="1" i="0" dirty="0">
                <a:solidFill>
                  <a:schemeClr val="accent6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🔹 预测有多准？</a:t>
            </a:r>
            <a:r>
              <a:rPr lang="en-US" altLang="zh-CN" sz="2000" b="1" i="0" dirty="0">
                <a:solidFill>
                  <a:schemeClr val="accent6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—— </a:t>
            </a:r>
            <a:r>
              <a:rPr lang="zh-CN" altLang="en-US" sz="2000" b="1" i="0" dirty="0">
                <a:solidFill>
                  <a:schemeClr val="accent6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准确率全面领先</a:t>
            </a:r>
            <a:endParaRPr lang="zh-CN" altLang="en-US" sz="2000" b="1" i="0" dirty="0">
              <a:solidFill>
                <a:schemeClr val="accent6"/>
              </a:solidFill>
              <a:effectLst/>
              <a:latin typeface="微软雅黑" charset="-122"/>
              <a:ea typeface="微软雅黑" charset="-122"/>
              <a:cs typeface="Times New Roman" panose="02020503050405090304" pitchFamily="18" charset="0"/>
            </a:endParaRPr>
          </a:p>
        </p:txBody>
      </p:sp>
      <p:pic>
        <p:nvPicPr>
          <p:cNvPr id="10" name="图片 9" descr="表格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31" y="2522298"/>
            <a:ext cx="6676576" cy="30309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280193" y="2375772"/>
            <a:ext cx="4374347" cy="3323987"/>
          </a:xfrm>
          <a:prstGeom prst="rect">
            <a:avLst/>
          </a:prstGeom>
          <a:noFill/>
          <a:ln w="12700" cap="flat">
            <a:solidFill>
              <a:schemeClr val="accent6"/>
            </a:solidFill>
            <a:prstDash val="sys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zh-CN" altLang="en-US" sz="2000" i="0" dirty="0">
                <a:solidFill>
                  <a:schemeClr val="bg1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✅ 关键结论：</a:t>
            </a:r>
            <a:endParaRPr lang="zh-CN" altLang="en-US" sz="2000" i="0" dirty="0">
              <a:solidFill>
                <a:schemeClr val="bg1"/>
              </a:solidFill>
              <a:effectLst/>
              <a:latin typeface="微软雅黑" charset="-122"/>
              <a:ea typeface="微软雅黑" charset="-122"/>
              <a:cs typeface="Times New Roman" panose="0202050305040509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开源经纬</a:t>
            </a:r>
            <a:r>
              <a:rPr lang="en-US" altLang="zh-CN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F1-Score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（</a:t>
            </a:r>
            <a:r>
              <a:rPr lang="en-US" altLang="zh-CN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73.12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）显著</a:t>
            </a:r>
            <a:r>
              <a:rPr lang="zh-CN" altLang="en-US" sz="2000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优于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最强基线</a:t>
            </a:r>
            <a:r>
              <a:rPr lang="en-US" altLang="zh-CN" sz="2000" i="0" dirty="0" err="1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XGBoost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（</a:t>
            </a:r>
            <a:r>
              <a:rPr lang="en-US" altLang="zh-CN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72.06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）</a:t>
            </a:r>
            <a:endParaRPr lang="en-US" altLang="zh-CN" sz="20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zh-CN" altLang="en-US" sz="20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zh-CN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LLMs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表现极差（准确率不足</a:t>
            </a:r>
            <a:r>
              <a:rPr lang="en-US" altLang="zh-CN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1/3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），证明</a:t>
            </a:r>
            <a:r>
              <a:rPr lang="zh-CN" altLang="en-US" sz="20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仅靠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prompt</a:t>
            </a:r>
            <a:r>
              <a:rPr lang="zh-CN" altLang="en-US" sz="20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无法可靠推断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地理位置</a:t>
            </a:r>
            <a:endParaRPr lang="en-US" altLang="zh-CN" sz="20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zh-CN" altLang="en-US" sz="20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完全不依赖用户自填信息的前提下，</a:t>
            </a:r>
            <a:r>
              <a:rPr lang="zh-CN" altLang="en-US" sz="2000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接近人工填报数据的精度</a:t>
            </a:r>
            <a:endParaRPr lang="zh-CN" altLang="en-US" sz="20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40820" y="5873740"/>
            <a:ext cx="6096000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2000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结果表明，“开源经纬”在所有指标上均达到最优</a:t>
            </a:r>
            <a:endParaRPr lang="zh-CN" altLang="en-US" sz="2000" b="1" dirty="0">
              <a:solidFill>
                <a:schemeClr val="accent6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26" name="矩形"/>
          <p:cNvSpPr/>
          <p:nvPr/>
        </p:nvSpPr>
        <p:spPr>
          <a:xfrm>
            <a:off x="0" y="228147"/>
            <a:ext cx="228115" cy="596224"/>
          </a:xfrm>
          <a:prstGeom prst="rect">
            <a:avLst/>
          </a:prstGeom>
          <a:solidFill>
            <a:srgbClr val="9AD744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227" name="0X"/>
          <p:cNvSpPr txBox="1"/>
          <p:nvPr/>
        </p:nvSpPr>
        <p:spPr>
          <a:xfrm>
            <a:off x="407602" y="122626"/>
            <a:ext cx="804064" cy="86177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3</a:t>
            </a:r>
            <a:endParaRPr dirty="0"/>
          </a:p>
        </p:txBody>
      </p:sp>
      <p:sp>
        <p:nvSpPr>
          <p:cNvPr id="230" name="线条"/>
          <p:cNvSpPr/>
          <p:nvPr/>
        </p:nvSpPr>
        <p:spPr>
          <a:xfrm flipV="1">
            <a:off x="1271037" y="230253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543949" y="159712"/>
            <a:ext cx="9955333" cy="662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实验效果：准确率与覆盖率双突破</a:t>
            </a:r>
            <a:endParaRPr lang="zh-CN" altLang="en-US" sz="28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7602" y="2094967"/>
            <a:ext cx="6533269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zh-CN" altLang="en-US" sz="2000" b="1" i="0" dirty="0">
                <a:solidFill>
                  <a:schemeClr val="accent6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🔹 能覆盖多少人？</a:t>
            </a:r>
            <a:r>
              <a:rPr lang="en-US" altLang="zh-CN" sz="2000" b="1" i="0" dirty="0">
                <a:solidFill>
                  <a:schemeClr val="accent6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——</a:t>
            </a:r>
            <a:r>
              <a:rPr lang="zh-CN" altLang="en-US" sz="2000" b="1" i="0" dirty="0">
                <a:solidFill>
                  <a:schemeClr val="accent6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解决 </a:t>
            </a:r>
            <a:r>
              <a:rPr lang="en-US" altLang="zh-CN" sz="2000" b="1" i="0" dirty="0">
                <a:solidFill>
                  <a:schemeClr val="accent6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82.5% </a:t>
            </a:r>
            <a:r>
              <a:rPr lang="zh-CN" altLang="en-US" sz="2000" b="1" i="0" dirty="0">
                <a:solidFill>
                  <a:schemeClr val="accent6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的位置缺失问题</a:t>
            </a:r>
            <a:endParaRPr lang="zh-CN" altLang="en-US" sz="2000" b="1" i="0" dirty="0">
              <a:solidFill>
                <a:schemeClr val="accent6"/>
              </a:solidFill>
              <a:effectLst/>
              <a:latin typeface="微软雅黑" charset="-122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78364" y="2269572"/>
            <a:ext cx="4611603" cy="3631763"/>
          </a:xfrm>
          <a:prstGeom prst="rect">
            <a:avLst/>
          </a:prstGeom>
          <a:noFill/>
          <a:ln w="12700" cap="flat">
            <a:solidFill>
              <a:schemeClr val="accent6"/>
            </a:solidFill>
            <a:prstDash val="sys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✅ 关键洞察：</a:t>
            </a:r>
            <a:endParaRPr lang="zh-CN" altLang="en-US" sz="20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2000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姓名与时区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是两大主力信号，各自覆盖超</a:t>
            </a:r>
            <a:r>
              <a:rPr lang="en-US" altLang="zh-CN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40%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开发者，准确率 </a:t>
            </a:r>
            <a:r>
              <a:rPr lang="en-US" altLang="zh-CN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&gt;76%</a:t>
            </a:r>
            <a:endParaRPr lang="en-US" altLang="zh-CN" sz="2000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zh-CN" altLang="en-US" sz="20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集成层处理</a:t>
            </a:r>
            <a:r>
              <a:rPr lang="zh-CN" altLang="en-US" sz="20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最复杂案例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（如文化归属地与工作地冲突），仍保持</a:t>
            </a:r>
            <a:r>
              <a:rPr lang="en-US" altLang="zh-CN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75.57% 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高准确率</a:t>
            </a:r>
            <a:endParaRPr lang="en-US" altLang="zh-CN" sz="20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zh-CN" altLang="en-US" sz="20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整体覆盖率高达</a:t>
            </a:r>
            <a:r>
              <a:rPr lang="en-US" altLang="zh-CN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82.5%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，意味着原本位置未知的开发者中，</a:t>
            </a:r>
            <a:r>
              <a:rPr lang="zh-CN" altLang="en-US" sz="2000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超过八成 </a:t>
            </a:r>
            <a:r>
              <a:rPr lang="en-US" altLang="zh-CN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now have a reliable geographic anchor</a:t>
            </a:r>
            <a:endParaRPr lang="zh-CN" altLang="en-US" sz="20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8156" y="5782501"/>
            <a:ext cx="6096000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2000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结果表明，“开源经纬”在所有指标上均达到最优</a:t>
            </a:r>
            <a:endParaRPr lang="zh-CN" altLang="en-US" sz="2000" b="1" dirty="0">
              <a:solidFill>
                <a:schemeClr val="accent6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7602" y="971544"/>
            <a:ext cx="11654858" cy="9612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      GitHub 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上</a:t>
            </a:r>
            <a:r>
              <a:rPr lang="zh-CN" altLang="en-US" sz="20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超过 </a:t>
            </a:r>
            <a:r>
              <a:rPr lang="en-US" altLang="zh-CN" sz="20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60% </a:t>
            </a:r>
            <a:r>
              <a:rPr lang="zh-CN" altLang="en-US" sz="20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的开发者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未提供有效位置。开源经纬通过分层渐进式架构，成功为</a:t>
            </a:r>
            <a:r>
              <a:rPr lang="en-US" altLang="zh-CN" sz="2000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82.52%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的活跃开发者（</a:t>
            </a:r>
            <a:r>
              <a:rPr lang="en-US" altLang="zh-CN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41,261 / 50,000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）推断出可信地理位置，大幅缓解数据缺失困境：</a:t>
            </a:r>
            <a:endParaRPr lang="zh-CN" altLang="en-US" sz="2000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pic>
        <p:nvPicPr>
          <p:cNvPr id="8" name="图片 7" descr="表格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90" y="2684019"/>
            <a:ext cx="6610474" cy="29095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图像" descr="图像"/>
          <p:cNvPicPr>
            <a:picLocks noChangeAspect="1"/>
          </p:cNvPicPr>
          <p:nvPr/>
        </p:nvPicPr>
        <p:blipFill>
          <a:blip r:embed="rId1">
            <a:alphaModFix amt="48095"/>
          </a:blip>
          <a:stretch>
            <a:fillRect/>
          </a:stretch>
        </p:blipFill>
        <p:spPr>
          <a:xfrm>
            <a:off x="5218855" y="1391236"/>
            <a:ext cx="1754290" cy="21414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5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156" name="04"/>
          <p:cNvSpPr txBox="1"/>
          <p:nvPr/>
        </p:nvSpPr>
        <p:spPr>
          <a:xfrm>
            <a:off x="5704899" y="1941145"/>
            <a:ext cx="782202" cy="76999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04</a:t>
            </a:r>
          </a:p>
        </p:txBody>
      </p:sp>
      <p:sp>
        <p:nvSpPr>
          <p:cNvPr id="157" name="第四模块标题"/>
          <p:cNvSpPr txBox="1"/>
          <p:nvPr/>
        </p:nvSpPr>
        <p:spPr>
          <a:xfrm>
            <a:off x="5644476" y="4280550"/>
            <a:ext cx="953849" cy="55399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000" b="1" spc="359">
                <a:solidFill>
                  <a:srgbClr val="07A1D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lang="zh-CN" altLang="en-US" dirty="0">
                <a:latin typeface="微软雅黑" charset="-122"/>
                <a:ea typeface="微软雅黑" charset="-122"/>
                <a:cs typeface="微软雅黑" charset="-122"/>
              </a:rPr>
              <a:t>结论</a:t>
            </a:r>
            <a:endParaRPr dirty="0">
              <a:latin typeface="微软雅黑" charset="-122"/>
              <a:ea typeface="微软雅黑" charset="-122"/>
              <a:cs typeface="微软雅黑" charset="-122"/>
            </a:endParaRPr>
          </a:p>
        </p:txBody>
      </p:sp>
      <p:pic>
        <p:nvPicPr>
          <p:cNvPr id="16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线条"/>
          <p:cNvSpPr/>
          <p:nvPr/>
        </p:nvSpPr>
        <p:spPr>
          <a:xfrm flipV="1">
            <a:off x="6096000" y="3597508"/>
            <a:ext cx="0" cy="296759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矩形"/>
          <p:cNvSpPr/>
          <p:nvPr/>
        </p:nvSpPr>
        <p:spPr>
          <a:xfrm>
            <a:off x="0" y="228147"/>
            <a:ext cx="228115" cy="596224"/>
          </a:xfrm>
          <a:prstGeom prst="rect">
            <a:avLst/>
          </a:prstGeom>
          <a:solidFill>
            <a:srgbClr val="9AD744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227" name="0X"/>
          <p:cNvSpPr txBox="1"/>
          <p:nvPr/>
        </p:nvSpPr>
        <p:spPr>
          <a:xfrm>
            <a:off x="407602" y="122626"/>
            <a:ext cx="804064" cy="86177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230" name="线条"/>
          <p:cNvSpPr/>
          <p:nvPr/>
        </p:nvSpPr>
        <p:spPr>
          <a:xfrm flipV="1">
            <a:off x="1271037" y="230253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543949" y="159712"/>
            <a:ext cx="9955333" cy="662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深度发现：从“开源经纬”看见世界</a:t>
            </a:r>
            <a:endParaRPr lang="zh-CN" altLang="en-US" sz="28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8571" y="875261"/>
            <a:ext cx="11654858" cy="4990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🌍 </a:t>
            </a:r>
            <a:r>
              <a:rPr lang="en-US" altLang="zh-CN" sz="20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1.</a:t>
            </a:r>
            <a:r>
              <a:rPr lang="zh-CN" altLang="en-US" sz="20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全球开源开发者三维分布：可交互式地球视图</a:t>
            </a:r>
            <a:endParaRPr lang="zh-CN" altLang="en-US" sz="2000" b="1" dirty="0">
              <a:solidFill>
                <a:schemeClr val="accent2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7668" y="1290794"/>
            <a:ext cx="11496664" cy="874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       我们构建了首个基于行为推断的</a:t>
            </a:r>
            <a:r>
              <a:rPr lang="zh-CN" altLang="en-US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全球开源开发者三维地理分布系统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，以真实地球为载体，</a:t>
            </a:r>
            <a:r>
              <a:rPr lang="zh-CN" altLang="en-US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将</a:t>
            </a:r>
            <a:r>
              <a:rPr lang="en-US" altLang="zh-CN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2200 </a:t>
            </a:r>
            <a:r>
              <a:rPr lang="zh-CN" altLang="en-US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万</a:t>
            </a:r>
            <a:r>
              <a:rPr lang="en-US" altLang="zh-CN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+ </a:t>
            </a:r>
            <a:r>
              <a:rPr lang="zh-CN" altLang="en-US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开发者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按国家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/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地区标注在地表，并用柱状高度表示其数量规模。实现“开源人才版图”的沉浸式可视化。</a:t>
            </a:r>
            <a:endParaRPr lang="zh-CN" altLang="en-US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58138" y="2456620"/>
            <a:ext cx="4465289" cy="1720599"/>
          </a:xfrm>
          <a:prstGeom prst="rect">
            <a:avLst/>
          </a:prstGeom>
          <a:noFill/>
          <a:ln w="12700" cap="flat">
            <a:solidFill>
              <a:schemeClr val="accent6"/>
            </a:solidFill>
            <a:prstDash val="sys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>
              <a:spcAft>
                <a:spcPts val="1200"/>
              </a:spcAft>
              <a:buNone/>
            </a:pPr>
            <a:r>
              <a:rPr lang="zh-CN" altLang="en-US" b="1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🖼️ 图例说明：</a:t>
            </a:r>
            <a:endParaRPr lang="zh-CN" altLang="en-US" b="1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以真实地球为基底，通过立体柱体的分布与高度，全局展示全球开源开发者的地理分布格局，支持自由交互浏览。</a:t>
            </a:r>
            <a:endParaRPr lang="zh-CN" altLang="en-US" b="1" i="0" dirty="0">
              <a:solidFill>
                <a:schemeClr val="accent6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458136" y="4301989"/>
            <a:ext cx="4465291" cy="2120709"/>
          </a:xfrm>
          <a:prstGeom prst="rect">
            <a:avLst/>
          </a:prstGeom>
          <a:noFill/>
          <a:ln w="12700" cap="flat">
            <a:solidFill>
              <a:schemeClr val="accent6"/>
            </a:solidFill>
            <a:prstDash val="sys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💡 技术优势：</a:t>
            </a:r>
            <a:endParaRPr lang="en-US" altLang="zh-CN" b="1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系统由“开源经纬”模型驱动，通过无自填依赖的多源信号融合推断地理位置，规避传统自填数据的偏差问题，保障数据的真实性与权威性</a:t>
            </a:r>
            <a:endParaRPr lang="zh-CN" altLang="en-US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19552" y="6162090"/>
            <a:ext cx="2388475" cy="4587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可交互式地球全景图 </a:t>
            </a:r>
            <a:endParaRPr lang="en-US" altLang="zh-CN" b="1" i="0" dirty="0">
              <a:solidFill>
                <a:schemeClr val="accent2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5" y="2545080"/>
            <a:ext cx="7078980" cy="36169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7965" y="2545080"/>
            <a:ext cx="7052945" cy="3634105"/>
          </a:xfrm>
          <a:prstGeom prst="rect">
            <a:avLst/>
          </a:prstGeom>
          <a:noFill/>
          <a:ln w="12700" cap="flat">
            <a:solidFill>
              <a:schemeClr val="accent6"/>
            </a:solidFill>
            <a:prstDash val="sys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noAutofit/>
          </a:bodyPr>
          <a:lstStyle/>
          <a:p>
            <a:pPr algn="just">
              <a:spcAft>
                <a:spcPts val="1200"/>
              </a:spcAft>
              <a:buNone/>
            </a:pPr>
            <a:endParaRPr lang="zh-CN" altLang="en-US" b="1" i="0" dirty="0">
              <a:solidFill>
                <a:schemeClr val="accent6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矩形"/>
          <p:cNvSpPr/>
          <p:nvPr/>
        </p:nvSpPr>
        <p:spPr>
          <a:xfrm>
            <a:off x="0" y="228147"/>
            <a:ext cx="228115" cy="596224"/>
          </a:xfrm>
          <a:prstGeom prst="rect">
            <a:avLst/>
          </a:prstGeom>
          <a:solidFill>
            <a:srgbClr val="9AD744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227" name="0X"/>
          <p:cNvSpPr txBox="1"/>
          <p:nvPr/>
        </p:nvSpPr>
        <p:spPr>
          <a:xfrm>
            <a:off x="407602" y="122626"/>
            <a:ext cx="804064" cy="86177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230" name="线条"/>
          <p:cNvSpPr/>
          <p:nvPr/>
        </p:nvSpPr>
        <p:spPr>
          <a:xfrm flipV="1">
            <a:off x="1271037" y="230253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543949" y="159712"/>
            <a:ext cx="9955333" cy="662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深度发现：从“开源经纬”看见世界</a:t>
            </a:r>
            <a:endParaRPr lang="zh-CN" altLang="en-US" sz="28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8571" y="875261"/>
            <a:ext cx="11654858" cy="4990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🌍 </a:t>
            </a:r>
            <a:r>
              <a:rPr lang="en-US" altLang="zh-CN" sz="20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1.</a:t>
            </a:r>
            <a:r>
              <a:rPr lang="zh-CN" altLang="en-US" sz="20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全球开源开发者三维分布：可交互式地球视图</a:t>
            </a:r>
            <a:endParaRPr lang="zh-CN" altLang="en-US" sz="2000" b="1" dirty="0">
              <a:solidFill>
                <a:schemeClr val="accent2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8115" y="5270242"/>
            <a:ext cx="8855986" cy="1305101"/>
          </a:xfrm>
          <a:prstGeom prst="rect">
            <a:avLst/>
          </a:prstGeom>
          <a:noFill/>
          <a:ln w="12700" cap="flat">
            <a:solidFill>
              <a:schemeClr val="accent6"/>
            </a:solidFill>
            <a:prstDash val="sys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zh-CN" altLang="en-US" b="1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🔍 核心功能（上）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Wingdings" panose="05000000000000000000" pitchFamily="2" charset="2"/>
              </a:rPr>
              <a:t>：</a:t>
            </a:r>
            <a:endParaRPr lang="zh-CN" altLang="en-US" b="1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沉浸式交互：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支持地球拖动、旋转、视角缩放，自由切换全局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/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区域视野</a:t>
            </a:r>
            <a:endParaRPr lang="zh-CN" altLang="en-US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精准信息锚定：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悬停国家区域，实时显示“国家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-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大洲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-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开发者数量”三维信息</a:t>
            </a:r>
            <a:endParaRPr lang="zh-CN" altLang="en-US" b="1" i="0" dirty="0">
              <a:solidFill>
                <a:schemeClr val="accent6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pic>
        <p:nvPicPr>
          <p:cNvPr id="6" name="图片 5" descr="地图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15" y="1530757"/>
            <a:ext cx="8855986" cy="3621414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9167164" y="1530757"/>
            <a:ext cx="2812012" cy="5044586"/>
          </a:xfrm>
          <a:prstGeom prst="rect">
            <a:avLst/>
          </a:prstGeom>
          <a:noFill/>
          <a:ln w="12700" cap="flat">
            <a:solidFill>
              <a:schemeClr val="accent6"/>
            </a:solidFill>
            <a:prstDash val="sys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zh-CN" altLang="en-US" b="1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🔍 核心功能（下）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sym typeface="Wingdings" panose="05000000000000000000" pitchFamily="2" charset="2"/>
              </a:rPr>
              <a:t>：</a:t>
            </a:r>
            <a:endParaRPr lang="zh-CN" altLang="en-US" b="1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多维度数据看板：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侧边栏同步展示</a:t>
            </a:r>
            <a:endParaRPr lang="en-US" altLang="zh-CN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洲际可视化标识：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通过专属色彩区分亚洲、欧美等区域，快速识别板块分布特征。</a:t>
            </a:r>
            <a:endParaRPr lang="zh-CN" altLang="en-US" b="1" i="0" dirty="0">
              <a:solidFill>
                <a:schemeClr val="accent6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490451" y="2827640"/>
            <a:ext cx="2327382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chemeClr val="accent2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全球统计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（总规模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/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增长率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/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活跃区域）</a:t>
            </a:r>
            <a:endParaRPr lang="zh-CN" altLang="en-US" b="0" i="0" dirty="0">
              <a:solidFill>
                <a:schemeClr val="bg1"/>
              </a:solidFill>
              <a:effectLst/>
              <a:latin typeface="微软雅黑" charset="-122"/>
              <a:ea typeface="微软雅黑" charset="-122"/>
              <a:cs typeface="Times New Roman" panose="0202050305040509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chemeClr val="accent2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国家详情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（排名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/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归属）</a:t>
            </a:r>
            <a:endParaRPr lang="zh-CN" altLang="en-US" b="0" i="0" dirty="0">
              <a:solidFill>
                <a:schemeClr val="bg1"/>
              </a:solidFill>
              <a:effectLst/>
              <a:latin typeface="微软雅黑" charset="-122"/>
              <a:ea typeface="微软雅黑" charset="-122"/>
              <a:cs typeface="Times New Roman" panose="0202050305040509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zh-CN" b="0" i="0" dirty="0">
                <a:solidFill>
                  <a:schemeClr val="accent2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Top10</a:t>
            </a:r>
            <a:r>
              <a:rPr lang="zh-CN" altLang="en-US" b="0" i="0" dirty="0">
                <a:solidFill>
                  <a:schemeClr val="accent2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国家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排行榜 数据一目了然；</a:t>
            </a:r>
            <a:endParaRPr lang="zh-CN" altLang="en-US" b="0" i="0" dirty="0">
              <a:solidFill>
                <a:schemeClr val="bg1"/>
              </a:solidFill>
              <a:effectLst/>
              <a:latin typeface="微软雅黑" charset="-122"/>
              <a:ea typeface="微软雅黑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26" name="矩形"/>
          <p:cNvSpPr/>
          <p:nvPr/>
        </p:nvSpPr>
        <p:spPr>
          <a:xfrm>
            <a:off x="0" y="228147"/>
            <a:ext cx="228115" cy="596224"/>
          </a:xfrm>
          <a:prstGeom prst="rect">
            <a:avLst/>
          </a:prstGeom>
          <a:solidFill>
            <a:srgbClr val="9AD744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227" name="0X"/>
          <p:cNvSpPr txBox="1"/>
          <p:nvPr/>
        </p:nvSpPr>
        <p:spPr>
          <a:xfrm>
            <a:off x="407602" y="122626"/>
            <a:ext cx="804064" cy="86177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230" name="线条"/>
          <p:cNvSpPr/>
          <p:nvPr/>
        </p:nvSpPr>
        <p:spPr>
          <a:xfrm flipV="1">
            <a:off x="1271037" y="230253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543949" y="159712"/>
            <a:ext cx="9955333" cy="662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深度发现：从“开源经纬”看见世界</a:t>
            </a:r>
            <a:endParaRPr lang="zh-CN" altLang="en-US" sz="28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8571" y="875261"/>
            <a:ext cx="11654858" cy="4990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🌐 </a:t>
            </a:r>
            <a:r>
              <a:rPr lang="en-US" altLang="zh-CN" sz="20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2.</a:t>
            </a:r>
            <a:r>
              <a:rPr lang="zh-CN" altLang="en-US" sz="20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全球开源开发者地理分布：首次基于行为推断的高精度热力图</a:t>
            </a:r>
            <a:endParaRPr lang="zh-CN" altLang="en-US" sz="2000" b="1" dirty="0">
              <a:solidFill>
                <a:schemeClr val="accent2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4791" y="1374308"/>
            <a:ext cx="11230711" cy="14227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        我们基于“开源经纬”模型对</a:t>
            </a:r>
            <a:r>
              <a:rPr lang="en-US" altLang="zh-CN" sz="2000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2200 </a:t>
            </a:r>
            <a:r>
              <a:rPr lang="zh-CN" altLang="en-US" sz="2000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万</a:t>
            </a:r>
            <a:r>
              <a:rPr lang="en-US" altLang="zh-CN" sz="2000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+</a:t>
            </a:r>
            <a:r>
              <a:rPr lang="zh-CN" altLang="en-US" sz="2000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活跃开发者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的地理位置进行推断，并绘制出首张不依赖用户自填信息的全球开源开发者热力地图。该图以国家为单位，按开发者数量进行颜色分级与数值标注，真实反映当前全球开源贡献的地理格局。</a:t>
            </a:r>
            <a:endParaRPr lang="zh-CN" altLang="en-US" sz="2000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5554" y="2942803"/>
            <a:ext cx="5291086" cy="2215991"/>
          </a:xfrm>
          <a:prstGeom prst="rect">
            <a:avLst/>
          </a:prstGeom>
          <a:noFill/>
          <a:ln w="12700" cap="flat">
            <a:solidFill>
              <a:schemeClr val="accent6"/>
            </a:solidFill>
            <a:prstDash val="sys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zh-CN" altLang="en-US" sz="1600" b="1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🔍 核心发现：</a:t>
            </a:r>
            <a:endParaRPr lang="zh-CN" altLang="en-US" sz="1600" b="1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16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美国以</a:t>
            </a:r>
            <a:r>
              <a:rPr lang="en-US" altLang="zh-CN" sz="1600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476.16 </a:t>
            </a:r>
            <a:r>
              <a:rPr lang="zh-CN" altLang="en-US" sz="1600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万</a:t>
            </a:r>
            <a:r>
              <a:rPr lang="zh-CN" altLang="en-US" sz="16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开发者位居</a:t>
            </a:r>
            <a:r>
              <a:rPr lang="zh-CN" altLang="en-US" sz="16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全球第一</a:t>
            </a:r>
            <a:r>
              <a:rPr lang="zh-CN" altLang="en-US" sz="16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，是开源生态的核心引擎</a:t>
            </a:r>
            <a:endParaRPr lang="zh-CN" altLang="en-US" sz="16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1600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印度（</a:t>
            </a:r>
            <a:r>
              <a:rPr lang="en-US" altLang="zh-CN" sz="1600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239.98 </a:t>
            </a:r>
            <a:r>
              <a:rPr lang="zh-CN" altLang="en-US" sz="1600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万）和 中国（</a:t>
            </a:r>
            <a:r>
              <a:rPr lang="en-US" altLang="zh-CN" sz="1600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198.29 </a:t>
            </a:r>
            <a:r>
              <a:rPr lang="zh-CN" altLang="en-US" sz="1600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万）</a:t>
            </a:r>
            <a:r>
              <a:rPr lang="zh-CN" altLang="en-US" sz="16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紧随其后，构成亚太地区两大技术力量</a:t>
            </a:r>
            <a:endParaRPr lang="zh-CN" altLang="en-US" sz="16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16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巴西（</a:t>
            </a:r>
            <a:r>
              <a:rPr lang="en-US" altLang="zh-CN" sz="16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142.84 </a:t>
            </a:r>
            <a:r>
              <a:rPr lang="zh-CN" altLang="en-US" sz="16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万）、德国（</a:t>
            </a:r>
            <a:r>
              <a:rPr lang="en-US" altLang="zh-CN" sz="16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107.93 </a:t>
            </a:r>
            <a:r>
              <a:rPr lang="zh-CN" altLang="en-US" sz="16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万）、加拿大（</a:t>
            </a:r>
            <a:r>
              <a:rPr lang="en-US" altLang="zh-CN" sz="16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79.69 </a:t>
            </a:r>
            <a:r>
              <a:rPr lang="zh-CN" altLang="en-US" sz="16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万）等国也展现出强劲的开源参与度</a:t>
            </a:r>
            <a:endParaRPr lang="zh-CN" altLang="en-US" sz="16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16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非洲及中东多数国家仍处于起步阶段，但</a:t>
            </a:r>
            <a:r>
              <a:rPr lang="zh-CN" altLang="en-US" sz="16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潜力巨大</a:t>
            </a:r>
            <a:r>
              <a:rPr lang="zh-CN" altLang="en-US" sz="16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。</a:t>
            </a:r>
            <a:endParaRPr lang="zh-CN" altLang="en-US" sz="1600" b="1" i="0" dirty="0">
              <a:solidFill>
                <a:schemeClr val="accent6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8094" y="5540566"/>
            <a:ext cx="11019075" cy="874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✅ 这张地图不仅是数据的呈现，更是方法论的验证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——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它证明了通过姓名文化、时区行为、邮箱域等多源信号融合，可以在无自填前提下，准确还原全球开发者的真实地理分布。</a:t>
            </a:r>
            <a:endParaRPr lang="zh-CN" altLang="en-US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pic>
        <p:nvPicPr>
          <p:cNvPr id="6" name="图片 5" descr="地图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972" y="2438862"/>
            <a:ext cx="5542198" cy="3021210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26" name="矩形"/>
          <p:cNvSpPr/>
          <p:nvPr/>
        </p:nvSpPr>
        <p:spPr>
          <a:xfrm>
            <a:off x="0" y="228147"/>
            <a:ext cx="228115" cy="596224"/>
          </a:xfrm>
          <a:prstGeom prst="rect">
            <a:avLst/>
          </a:prstGeom>
          <a:solidFill>
            <a:srgbClr val="9AD744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227" name="0X"/>
          <p:cNvSpPr txBox="1"/>
          <p:nvPr/>
        </p:nvSpPr>
        <p:spPr>
          <a:xfrm>
            <a:off x="407602" y="122626"/>
            <a:ext cx="804064" cy="86177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230" name="线条"/>
          <p:cNvSpPr/>
          <p:nvPr/>
        </p:nvSpPr>
        <p:spPr>
          <a:xfrm flipV="1">
            <a:off x="1271037" y="230253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543949" y="159712"/>
            <a:ext cx="9955333" cy="662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深度发现：从“开源经纬”看见世界</a:t>
            </a:r>
            <a:endParaRPr lang="zh-CN" altLang="en-US" sz="28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8571" y="875261"/>
            <a:ext cx="11654858" cy="4990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📊 </a:t>
            </a:r>
            <a:r>
              <a:rPr lang="en-US" altLang="zh-CN" sz="20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3. </a:t>
            </a:r>
            <a:r>
              <a:rPr lang="zh-CN" altLang="en-US" sz="20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数据洞察可视化平台：基于 </a:t>
            </a:r>
            <a:r>
              <a:rPr lang="en-US" altLang="zh-CN" sz="20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OpenDigger </a:t>
            </a:r>
            <a:r>
              <a:rPr lang="zh-CN" altLang="en-US" sz="20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的深度分析模块</a:t>
            </a:r>
            <a:endParaRPr lang="zh-CN" altLang="en-US" sz="2000" b="1" dirty="0">
              <a:solidFill>
                <a:schemeClr val="accent2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7602" y="1337573"/>
            <a:ext cx="11418638" cy="14227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       作为开源经纬整体平台的核心组成部分，我们构建了数据洞察可视化平台，深度融合 </a:t>
            </a:r>
            <a:r>
              <a:rPr lang="en-US" altLang="zh-CN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OpenDigger 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全域日志的智能分析模块。它</a:t>
            </a:r>
            <a:r>
              <a:rPr lang="zh-CN" altLang="en-US" sz="2000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不只展示静态分布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，更</a:t>
            </a:r>
            <a:r>
              <a:rPr lang="zh-CN" altLang="en-US" sz="2000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通过多维指标与 </a:t>
            </a:r>
            <a:r>
              <a:rPr lang="en-US" altLang="zh-CN" sz="2000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AI </a:t>
            </a:r>
            <a:r>
              <a:rPr lang="zh-CN" altLang="en-US" sz="2000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辅助解读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，将原始行为数据转化为可理解、可行动的</a:t>
            </a:r>
            <a:r>
              <a:rPr lang="zh-CN" altLang="en-US" sz="2000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生态洞察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。</a:t>
            </a:r>
            <a:endParaRPr lang="zh-CN" altLang="en-US" sz="2000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7602" y="5602340"/>
            <a:ext cx="5373338" cy="8905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💡 平台价值：</a:t>
            </a:r>
            <a:endParaRPr lang="zh-CN" altLang="en-US" sz="1200" b="1" i="0" dirty="0">
              <a:solidFill>
                <a:schemeClr val="accent2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所有数据源自 </a:t>
            </a:r>
            <a:r>
              <a:rPr lang="en-US" altLang="zh-CN" sz="1200" b="1" i="0" dirty="0" err="1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OpenDigger</a:t>
            </a:r>
            <a:r>
              <a:rPr lang="en-US" altLang="zh-CN" sz="1200" b="1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lang="zh-CN" altLang="en-US" sz="1200" b="1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真实行为日志，无自填依赖，确保客观性</a:t>
            </a:r>
            <a:endParaRPr lang="zh-CN" altLang="en-US" sz="1200" b="1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支持 按项目、组织、技术栈、时间范围灵活筛选</a:t>
            </a:r>
            <a:endParaRPr lang="zh-CN" altLang="en-US" sz="1200" b="1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pic>
        <p:nvPicPr>
          <p:cNvPr id="7" name="图片 6" descr="图形用户界面&#10;&#10;AI 生成的内容可能不正确。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5" y="2916194"/>
            <a:ext cx="4537995" cy="255855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9" name="图片 8" descr="图形用户界面&#10;&#10;AI 生成的内容可能不正确。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90" y="2922384"/>
            <a:ext cx="5373337" cy="255236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2" name="文本框 11"/>
          <p:cNvSpPr txBox="1"/>
          <p:nvPr/>
        </p:nvSpPr>
        <p:spPr>
          <a:xfrm>
            <a:off x="10303147" y="2922385"/>
            <a:ext cx="1731675" cy="2552365"/>
          </a:xfrm>
          <a:prstGeom prst="rect">
            <a:avLst/>
          </a:prstGeom>
          <a:noFill/>
          <a:ln w="12700" cap="flat">
            <a:solidFill>
              <a:schemeClr val="accent6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🔍 核心分析维度：</a:t>
            </a:r>
            <a:endParaRPr lang="en-US" altLang="zh-CN" sz="1200" b="1" i="0" dirty="0">
              <a:solidFill>
                <a:schemeClr val="accent2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1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🌐 全球评分</a:t>
            </a:r>
            <a:endParaRPr lang="en-US" altLang="zh-CN" sz="1200" b="1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1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📈 贡献趋势</a:t>
            </a:r>
            <a:endParaRPr lang="en-US" altLang="zh-CN" sz="1200" b="1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1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🗺️ 地理分布</a:t>
            </a:r>
            <a:endParaRPr lang="en-US" altLang="zh-CN" sz="1200" b="1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1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⏰ 时区覆盖</a:t>
            </a:r>
            <a:endParaRPr lang="en-US" altLang="zh-CN" sz="1200" b="1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1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🧭 社区健康雷达图</a:t>
            </a:r>
            <a:endParaRPr lang="zh-CN" altLang="en-US" sz="1200" b="1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1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🕒 周节奏热力图</a:t>
            </a:r>
            <a:endParaRPr lang="en-US" altLang="zh-CN" sz="1200" b="1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1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🤖 </a:t>
            </a:r>
            <a:r>
              <a:rPr lang="en-US" altLang="zh-CN" sz="1200" b="1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AI </a:t>
            </a:r>
            <a:r>
              <a:rPr lang="zh-CN" altLang="en-US" sz="1200" b="1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洞察引擎</a:t>
            </a:r>
            <a:endParaRPr lang="zh-CN" altLang="en-US" sz="1200" b="1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1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👥 </a:t>
            </a:r>
            <a:r>
              <a:rPr lang="en-US" altLang="zh-CN" sz="1200" b="1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Top </a:t>
            </a:r>
            <a:r>
              <a:rPr lang="zh-CN" altLang="en-US" sz="1200" b="1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贡献者追踪</a:t>
            </a:r>
            <a:endParaRPr lang="zh-CN" altLang="en-US" sz="1200" b="1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403282" y="5860796"/>
            <a:ext cx="6096000" cy="336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为开源治理、人才引进、跨时区协作提供数据驱动的决策依据</a:t>
            </a:r>
            <a:endParaRPr lang="zh-CN" altLang="en-US" sz="1200" b="1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图像" descr="图像"/>
          <p:cNvPicPr>
            <a:picLocks noChangeAspect="1"/>
          </p:cNvPicPr>
          <p:nvPr/>
        </p:nvPicPr>
        <p:blipFill>
          <a:blip r:embed="rId1">
            <a:alphaModFix amt="48095"/>
          </a:blip>
          <a:stretch>
            <a:fillRect/>
          </a:stretch>
        </p:blipFill>
        <p:spPr>
          <a:xfrm>
            <a:off x="5218855" y="1391236"/>
            <a:ext cx="1754290" cy="21414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5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156" name="04"/>
          <p:cNvSpPr txBox="1"/>
          <p:nvPr/>
        </p:nvSpPr>
        <p:spPr>
          <a:xfrm>
            <a:off x="5704899" y="1941145"/>
            <a:ext cx="778416" cy="83099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dirty="0"/>
              <a:t>0</a:t>
            </a:r>
            <a:r>
              <a:rPr lang="en-US" dirty="0"/>
              <a:t>5</a:t>
            </a:r>
            <a:endParaRPr dirty="0"/>
          </a:p>
        </p:txBody>
      </p:sp>
      <p:sp>
        <p:nvSpPr>
          <p:cNvPr id="157" name="第四模块标题"/>
          <p:cNvSpPr txBox="1"/>
          <p:nvPr/>
        </p:nvSpPr>
        <p:spPr>
          <a:xfrm>
            <a:off x="5619075" y="4287526"/>
            <a:ext cx="953849" cy="55399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000" b="1" spc="359">
                <a:solidFill>
                  <a:srgbClr val="07A1D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lang="zh-CN" altLang="en-US" dirty="0">
                <a:latin typeface="微软雅黑" charset="-122"/>
                <a:ea typeface="微软雅黑" charset="-122"/>
                <a:cs typeface="微软雅黑" charset="-122"/>
              </a:rPr>
              <a:t>贡献</a:t>
            </a:r>
            <a:endParaRPr dirty="0">
              <a:latin typeface="微软雅黑" charset="-122"/>
              <a:ea typeface="微软雅黑" charset="-122"/>
              <a:cs typeface="微软雅黑" charset="-122"/>
            </a:endParaRPr>
          </a:p>
        </p:txBody>
      </p:sp>
      <p:pic>
        <p:nvPicPr>
          <p:cNvPr id="16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线条"/>
          <p:cNvSpPr/>
          <p:nvPr/>
        </p:nvSpPr>
        <p:spPr>
          <a:xfrm flipV="1">
            <a:off x="6096000" y="3597508"/>
            <a:ext cx="0" cy="296759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26" name="矩形"/>
          <p:cNvSpPr/>
          <p:nvPr/>
        </p:nvSpPr>
        <p:spPr>
          <a:xfrm>
            <a:off x="0" y="228147"/>
            <a:ext cx="228115" cy="596224"/>
          </a:xfrm>
          <a:prstGeom prst="rect">
            <a:avLst/>
          </a:prstGeom>
          <a:solidFill>
            <a:srgbClr val="9AD744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227" name="0X"/>
          <p:cNvSpPr txBox="1"/>
          <p:nvPr/>
        </p:nvSpPr>
        <p:spPr>
          <a:xfrm>
            <a:off x="407602" y="122626"/>
            <a:ext cx="804064" cy="86177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5</a:t>
            </a:r>
            <a:endParaRPr dirty="0"/>
          </a:p>
        </p:txBody>
      </p:sp>
      <p:sp>
        <p:nvSpPr>
          <p:cNvPr id="230" name="线条"/>
          <p:cNvSpPr/>
          <p:nvPr/>
        </p:nvSpPr>
        <p:spPr>
          <a:xfrm flipV="1">
            <a:off x="1271037" y="230253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543949" y="159712"/>
            <a:ext cx="9955333" cy="662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反哺 </a:t>
            </a:r>
            <a:r>
              <a:rPr lang="en-US" altLang="zh-CN" sz="28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OpenDigger</a:t>
            </a:r>
            <a:r>
              <a:rPr lang="zh-CN" altLang="en-US" sz="28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：让每一份贡献都有“坐标”</a:t>
            </a:r>
            <a:endParaRPr lang="zh-CN" altLang="en-US" sz="28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6458" y="935606"/>
            <a:ext cx="11547602" cy="14227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        开源经纬不仅是研究项目，更是 </a:t>
            </a:r>
            <a:r>
              <a:rPr lang="en-US" altLang="zh-CN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OpenDigger 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基础设施的</a:t>
            </a:r>
            <a:r>
              <a:rPr lang="zh-CN" altLang="en-US" sz="20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关键升级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。我们首次将基于行为推断的开发者地理位置，以结构化、标准化、可查询的形式写回 </a:t>
            </a:r>
            <a:r>
              <a:rPr lang="en-US" altLang="zh-CN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OpenDigger 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数据库，</a:t>
            </a:r>
            <a:r>
              <a:rPr lang="zh-CN" altLang="en-US" sz="2000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实现从“粗粒度自填”到“细粒度推断”的跨越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。</a:t>
            </a:r>
            <a:endParaRPr lang="zh-CN" altLang="en-US" sz="2000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92974" y="2835969"/>
            <a:ext cx="5291086" cy="2554545"/>
          </a:xfrm>
          <a:prstGeom prst="rect">
            <a:avLst/>
          </a:prstGeom>
          <a:noFill/>
          <a:ln w="12700" cap="flat">
            <a:solidFill>
              <a:schemeClr val="accent6"/>
            </a:solidFill>
            <a:prstDash val="sys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🔧 实际价值与未来应用</a:t>
            </a:r>
            <a:endParaRPr lang="zh-CN" altLang="en-US" sz="1600" dirty="0">
              <a:solidFill>
                <a:schemeClr val="bg1"/>
              </a:solidFill>
              <a:latin typeface="微软雅黑" charset="-122"/>
              <a:ea typeface="微软雅黑" charset="-122"/>
              <a:cs typeface="Times New Roman" panose="02020503050405090304" pitchFamily="18" charset="0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✅ 新增 </a:t>
            </a:r>
            <a:r>
              <a:rPr lang="en-US" altLang="zh-CN" sz="16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425 </a:t>
            </a:r>
            <a:r>
              <a:rPr lang="zh-CN" altLang="en-US" sz="16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万条高质量地理位置标注，填补长期空白；</a:t>
            </a:r>
            <a:endParaRPr lang="zh-CN" altLang="en-US" sz="1600" dirty="0">
              <a:solidFill>
                <a:schemeClr val="bg1"/>
              </a:solidFill>
              <a:latin typeface="微软雅黑" charset="-122"/>
              <a:ea typeface="微软雅黑" charset="-122"/>
              <a:cs typeface="Times New Roman" panose="02020503050405090304" pitchFamily="18" charset="0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✅ 所有数据均通过开源经纬模型推断生成，置信度分级管理；</a:t>
            </a:r>
            <a:endParaRPr lang="zh-CN" altLang="en-US" sz="1600" dirty="0">
              <a:solidFill>
                <a:schemeClr val="bg1"/>
              </a:solidFill>
              <a:latin typeface="微软雅黑" charset="-122"/>
              <a:ea typeface="微软雅黑" charset="-122"/>
              <a:cs typeface="Times New Roman" panose="02020503050405090304" pitchFamily="18" charset="0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✅ 支持未来分析场景：</a:t>
            </a:r>
            <a:endParaRPr lang="zh-CN" altLang="en-US" sz="1600" dirty="0">
              <a:solidFill>
                <a:schemeClr val="bg1"/>
              </a:solidFill>
              <a:latin typeface="微软雅黑" charset="-122"/>
              <a:ea typeface="微软雅黑" charset="-122"/>
              <a:cs typeface="Times New Roman" panose="02020503050405090304" pitchFamily="18" charset="0"/>
            </a:endParaRPr>
          </a:p>
          <a:p>
            <a:pPr lvl="1"/>
            <a:r>
              <a:rPr lang="en-US" altLang="zh-CN" sz="16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1</a:t>
            </a:r>
            <a:r>
              <a:rPr lang="zh-CN" altLang="en-US" sz="16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、按“省份”统计开源活跃度</a:t>
            </a:r>
            <a:endParaRPr lang="zh-CN" altLang="en-US" sz="1600" dirty="0">
              <a:solidFill>
                <a:schemeClr val="bg1"/>
              </a:solidFill>
              <a:latin typeface="微软雅黑" charset="-122"/>
              <a:ea typeface="微软雅黑" charset="-122"/>
              <a:cs typeface="Times New Roman" panose="02020503050405090304" pitchFamily="18" charset="0"/>
            </a:endParaRPr>
          </a:p>
          <a:p>
            <a:pPr lvl="1"/>
            <a:r>
              <a:rPr lang="en-US" altLang="zh-CN" sz="16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2</a:t>
            </a:r>
            <a:r>
              <a:rPr lang="zh-CN" altLang="en-US" sz="16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、分析“城市级协作网络”</a:t>
            </a:r>
            <a:endParaRPr lang="zh-CN" altLang="en-US" sz="1600" dirty="0">
              <a:solidFill>
                <a:schemeClr val="bg1"/>
              </a:solidFill>
              <a:latin typeface="微软雅黑" charset="-122"/>
              <a:ea typeface="微软雅黑" charset="-122"/>
              <a:cs typeface="Times New Roman" panose="02020503050405090304" pitchFamily="18" charset="0"/>
            </a:endParaRPr>
          </a:p>
          <a:p>
            <a:pPr lvl="1"/>
            <a:r>
              <a:rPr lang="en-US" altLang="zh-CN" sz="16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3</a:t>
            </a:r>
            <a:r>
              <a:rPr lang="zh-CN" altLang="en-US" sz="16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、联合人口、</a:t>
            </a:r>
            <a:r>
              <a:rPr lang="en-US" altLang="zh-CN" sz="16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GDP </a:t>
            </a:r>
            <a:r>
              <a:rPr lang="zh-CN" altLang="en-US" sz="16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数据进行技术经济关联研究</a:t>
            </a:r>
            <a:endParaRPr lang="zh-CN" altLang="en-US" sz="1600" dirty="0">
              <a:solidFill>
                <a:schemeClr val="bg1"/>
              </a:solidFill>
              <a:latin typeface="微软雅黑" charset="-122"/>
              <a:ea typeface="微软雅黑" charset="-122"/>
              <a:cs typeface="Times New Roman" panose="02020503050405090304" pitchFamily="18" charset="0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✅ 成为 </a:t>
            </a:r>
            <a:r>
              <a:rPr lang="en-US" altLang="zh-CN" sz="16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OpenDigger </a:t>
            </a:r>
            <a:r>
              <a:rPr lang="zh-CN" altLang="en-US" sz="16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官方推荐的地理数据来源，后续区域分析将默认采用本成果。</a:t>
            </a:r>
            <a:endParaRPr lang="zh-CN" altLang="en-US" sz="1600" dirty="0">
              <a:solidFill>
                <a:schemeClr val="bg1"/>
              </a:solidFill>
              <a:latin typeface="微软雅黑" charset="-122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8017" y="5511481"/>
            <a:ext cx="11335966" cy="874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       ✅ </a:t>
            </a:r>
            <a:r>
              <a:rPr lang="en-US" altLang="zh-CN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OpenDigger </a:t>
            </a:r>
            <a:r>
              <a:rPr lang="zh-CN" altLang="en-US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不仅知道谁在写代码，更知道他们在世界的哪一“经纬”，从“人”到“地”，构建真正的</a:t>
            </a:r>
            <a:r>
              <a:rPr lang="zh-CN" altLang="en-US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全球开源生态地图</a:t>
            </a:r>
            <a:endParaRPr lang="zh-CN" altLang="en-US" b="1" dirty="0">
              <a:solidFill>
                <a:schemeClr val="accent6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0042" y="2311507"/>
            <a:ext cx="3067118" cy="4990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📊 数据结构与字段说明</a:t>
            </a:r>
            <a:endParaRPr lang="zh-CN" altLang="en-US" sz="2000" b="1" dirty="0">
              <a:solidFill>
                <a:schemeClr val="accent2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99160" y="2863572"/>
            <a:ext cx="6096000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chemeClr val="bg1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所有推断结果已写入 </a:t>
            </a:r>
            <a:r>
              <a:rPr lang="en-US" altLang="zh-CN" sz="1600" b="1" i="0" dirty="0" err="1">
                <a:solidFill>
                  <a:schemeClr val="accent2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location_info</a:t>
            </a:r>
            <a:r>
              <a:rPr lang="en-US" altLang="zh-CN" sz="1600" b="1" i="0" dirty="0">
                <a:solidFill>
                  <a:schemeClr val="accent2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 </a:t>
            </a:r>
            <a:r>
              <a:rPr lang="zh-CN" altLang="en-US" sz="1600" b="0" i="0" dirty="0">
                <a:solidFill>
                  <a:schemeClr val="bg1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表，包含以下核心字段：</a:t>
            </a:r>
            <a:endParaRPr lang="zh-CN" altLang="en-US" sz="1600" dirty="0">
              <a:solidFill>
                <a:schemeClr val="bg1"/>
              </a:solidFill>
              <a:latin typeface="微软雅黑" charset="-122"/>
              <a:ea typeface="微软雅黑" charset="-122"/>
              <a:cs typeface="Times New Roman" panose="02020503050405090304" pitchFamily="18" charset="0"/>
            </a:endParaRPr>
          </a:p>
        </p:txBody>
      </p:sp>
      <p:pic>
        <p:nvPicPr>
          <p:cNvPr id="11" name="图片 10" descr="文本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4" y="3315758"/>
            <a:ext cx="5635058" cy="2076983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图像" descr="图像"/>
          <p:cNvPicPr>
            <a:picLocks noChangeAspect="1"/>
          </p:cNvPicPr>
          <p:nvPr/>
        </p:nvPicPr>
        <p:blipFill>
          <a:blip r:embed="rId1">
            <a:alphaModFix amt="48095"/>
          </a:blip>
          <a:stretch>
            <a:fillRect/>
          </a:stretch>
        </p:blipFill>
        <p:spPr>
          <a:xfrm>
            <a:off x="5218855" y="1391236"/>
            <a:ext cx="1754290" cy="21414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5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156" name="04"/>
          <p:cNvSpPr txBox="1"/>
          <p:nvPr/>
        </p:nvSpPr>
        <p:spPr>
          <a:xfrm>
            <a:off x="5704899" y="1941145"/>
            <a:ext cx="778416" cy="83099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dirty="0"/>
              <a:t>0</a:t>
            </a:r>
            <a:r>
              <a:rPr lang="en-US" dirty="0"/>
              <a:t>6</a:t>
            </a:r>
            <a:endParaRPr dirty="0"/>
          </a:p>
        </p:txBody>
      </p:sp>
      <p:sp>
        <p:nvSpPr>
          <p:cNvPr id="157" name="第四模块标题"/>
          <p:cNvSpPr txBox="1"/>
          <p:nvPr/>
        </p:nvSpPr>
        <p:spPr>
          <a:xfrm>
            <a:off x="5218855" y="4287526"/>
            <a:ext cx="1815367" cy="55399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000" b="1" spc="359">
                <a:solidFill>
                  <a:srgbClr val="07A1D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lang="zh-CN" altLang="en-US" dirty="0">
                <a:latin typeface="微软雅黑" charset="-122"/>
                <a:ea typeface="微软雅黑" charset="-122"/>
                <a:cs typeface="微软雅黑" charset="-122"/>
              </a:rPr>
              <a:t>开源协作</a:t>
            </a:r>
            <a:endParaRPr dirty="0">
              <a:latin typeface="微软雅黑" charset="-122"/>
              <a:ea typeface="微软雅黑" charset="-122"/>
              <a:cs typeface="微软雅黑" charset="-122"/>
            </a:endParaRPr>
          </a:p>
        </p:txBody>
      </p:sp>
      <p:pic>
        <p:nvPicPr>
          <p:cNvPr id="16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线条"/>
          <p:cNvSpPr/>
          <p:nvPr/>
        </p:nvSpPr>
        <p:spPr>
          <a:xfrm flipV="1">
            <a:off x="6096000" y="3597508"/>
            <a:ext cx="0" cy="296759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ONTENTS"/>
          <p:cNvSpPr txBox="1"/>
          <p:nvPr/>
        </p:nvSpPr>
        <p:spPr>
          <a:xfrm>
            <a:off x="4905502" y="807110"/>
            <a:ext cx="2565401" cy="51077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000" b="1" spc="359">
                <a:solidFill>
                  <a:srgbClr val="07A1D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CONTENTS</a:t>
            </a:r>
          </a:p>
        </p:txBody>
      </p:sp>
      <p:sp>
        <p:nvSpPr>
          <p:cNvPr id="102" name="目  录"/>
          <p:cNvSpPr txBox="1"/>
          <p:nvPr/>
        </p:nvSpPr>
        <p:spPr>
          <a:xfrm>
            <a:off x="5648484" y="1237456"/>
            <a:ext cx="1079436" cy="510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500" spc="299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目  录</a:t>
            </a:r>
          </a:p>
        </p:txBody>
      </p:sp>
      <p:sp>
        <p:nvSpPr>
          <p:cNvPr id="103" name="线条"/>
          <p:cNvSpPr/>
          <p:nvPr/>
        </p:nvSpPr>
        <p:spPr>
          <a:xfrm flipV="1">
            <a:off x="4776907" y="1443186"/>
            <a:ext cx="1" cy="4870541"/>
          </a:xfrm>
          <a:prstGeom prst="line">
            <a:avLst/>
          </a:prstGeom>
          <a:ln w="25400">
            <a:solidFill>
              <a:srgbClr val="111214"/>
            </a:solidFill>
            <a:miter lim="400000"/>
          </a:ln>
        </p:spPr>
        <p:txBody>
          <a:bodyPr lIns="45719" rIns="45719"/>
          <a:lstStyle/>
          <a:p/>
        </p:txBody>
      </p:sp>
      <p:sp>
        <p:nvSpPr>
          <p:cNvPr id="105" name="1"/>
          <p:cNvSpPr txBox="1"/>
          <p:nvPr/>
        </p:nvSpPr>
        <p:spPr>
          <a:xfrm>
            <a:off x="2825341" y="2013889"/>
            <a:ext cx="598560" cy="107835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7000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" name="线条"/>
          <p:cNvSpPr/>
          <p:nvPr/>
        </p:nvSpPr>
        <p:spPr>
          <a:xfrm flipV="1">
            <a:off x="3458572" y="2223070"/>
            <a:ext cx="151013" cy="714530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/>
        </p:txBody>
      </p:sp>
      <p:pic>
        <p:nvPicPr>
          <p:cNvPr id="108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2059" y="1884904"/>
            <a:ext cx="718633" cy="6226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9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334073" y="5466401"/>
            <a:ext cx="718634" cy="6226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0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9253321" y="5514388"/>
            <a:ext cx="718634" cy="6226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1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9301307" y="1932891"/>
            <a:ext cx="718634" cy="6226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3" name="2"/>
          <p:cNvSpPr txBox="1"/>
          <p:nvPr/>
        </p:nvSpPr>
        <p:spPr>
          <a:xfrm>
            <a:off x="7014385" y="2013889"/>
            <a:ext cx="598561" cy="107835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7000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" name="线条"/>
          <p:cNvSpPr/>
          <p:nvPr/>
        </p:nvSpPr>
        <p:spPr>
          <a:xfrm flipV="1">
            <a:off x="7647615" y="2223070"/>
            <a:ext cx="151013" cy="714530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117" name="3"/>
          <p:cNvSpPr txBox="1"/>
          <p:nvPr/>
        </p:nvSpPr>
        <p:spPr>
          <a:xfrm>
            <a:off x="2825341" y="3387868"/>
            <a:ext cx="598560" cy="107835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7000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FFFFFF"/>
                </a:solidFill>
              </a:rPr>
              <a:t>3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19" name="线条"/>
          <p:cNvSpPr/>
          <p:nvPr/>
        </p:nvSpPr>
        <p:spPr>
          <a:xfrm flipV="1">
            <a:off x="3458572" y="3597049"/>
            <a:ext cx="151013" cy="714530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121" name="4"/>
          <p:cNvSpPr txBox="1"/>
          <p:nvPr/>
        </p:nvSpPr>
        <p:spPr>
          <a:xfrm>
            <a:off x="7014385" y="3387868"/>
            <a:ext cx="598561" cy="107835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7000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3" name="线条"/>
          <p:cNvSpPr/>
          <p:nvPr/>
        </p:nvSpPr>
        <p:spPr>
          <a:xfrm flipV="1">
            <a:off x="7647615" y="3597049"/>
            <a:ext cx="151013" cy="714530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/>
        </p:txBody>
      </p:sp>
      <p:pic>
        <p:nvPicPr>
          <p:cNvPr id="12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3866517" y="2312391"/>
            <a:ext cx="191125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b="1" dirty="0">
                <a:solidFill>
                  <a:schemeClr val="bg1"/>
                </a:solidFill>
              </a:rPr>
              <a:t>研究背景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59791" y="2312391"/>
            <a:ext cx="1911255" cy="582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方法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66517" y="3705162"/>
            <a:ext cx="191125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b="1" dirty="0">
                <a:solidFill>
                  <a:schemeClr val="bg1"/>
                </a:solidFill>
              </a:rPr>
              <a:t>实验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83671" y="3667555"/>
            <a:ext cx="228249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b="1" dirty="0">
                <a:solidFill>
                  <a:schemeClr val="bg1"/>
                </a:solidFill>
              </a:rPr>
              <a:t>结论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8" name="3"/>
          <p:cNvSpPr txBox="1"/>
          <p:nvPr/>
        </p:nvSpPr>
        <p:spPr>
          <a:xfrm>
            <a:off x="2825341" y="4894326"/>
            <a:ext cx="590865" cy="116955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7000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FFFFFF"/>
                </a:solidFill>
              </a:rPr>
              <a:t>5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9" name="线条"/>
          <p:cNvSpPr/>
          <p:nvPr/>
        </p:nvSpPr>
        <p:spPr>
          <a:xfrm flipV="1">
            <a:off x="3458572" y="5103507"/>
            <a:ext cx="151013" cy="714530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10" name="4"/>
          <p:cNvSpPr txBox="1"/>
          <p:nvPr/>
        </p:nvSpPr>
        <p:spPr>
          <a:xfrm>
            <a:off x="7014385" y="4894326"/>
            <a:ext cx="590865" cy="116955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7000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FFFFFF"/>
                </a:solidFill>
              </a:rPr>
              <a:t>6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1" name="线条"/>
          <p:cNvSpPr/>
          <p:nvPr/>
        </p:nvSpPr>
        <p:spPr>
          <a:xfrm flipV="1">
            <a:off x="7647615" y="5103507"/>
            <a:ext cx="151013" cy="714530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12" name="文本框 11"/>
          <p:cNvSpPr txBox="1"/>
          <p:nvPr/>
        </p:nvSpPr>
        <p:spPr>
          <a:xfrm>
            <a:off x="3866517" y="5211620"/>
            <a:ext cx="191125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b="1" dirty="0">
                <a:solidFill>
                  <a:schemeClr val="bg1"/>
                </a:solidFill>
              </a:rPr>
              <a:t>贡献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83671" y="5174013"/>
            <a:ext cx="228249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b="1" dirty="0">
                <a:solidFill>
                  <a:schemeClr val="bg1"/>
                </a:solidFill>
              </a:rPr>
              <a:t>开源协作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矩形"/>
          <p:cNvSpPr/>
          <p:nvPr/>
        </p:nvSpPr>
        <p:spPr>
          <a:xfrm>
            <a:off x="0" y="228147"/>
            <a:ext cx="228115" cy="596224"/>
          </a:xfrm>
          <a:prstGeom prst="rect">
            <a:avLst/>
          </a:prstGeom>
          <a:solidFill>
            <a:srgbClr val="9AD744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227" name="0X"/>
          <p:cNvSpPr txBox="1"/>
          <p:nvPr/>
        </p:nvSpPr>
        <p:spPr>
          <a:xfrm>
            <a:off x="407602" y="122626"/>
            <a:ext cx="804064" cy="86177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6</a:t>
            </a:r>
            <a:endParaRPr dirty="0"/>
          </a:p>
        </p:txBody>
      </p:sp>
      <p:sp>
        <p:nvSpPr>
          <p:cNvPr id="230" name="线条"/>
          <p:cNvSpPr/>
          <p:nvPr/>
        </p:nvSpPr>
        <p:spPr>
          <a:xfrm flipV="1">
            <a:off x="1271037" y="230253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543949" y="159712"/>
            <a:ext cx="9955333" cy="662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开源协作</a:t>
            </a:r>
            <a:endParaRPr lang="zh-CN" altLang="en-US" sz="28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7602" y="935606"/>
            <a:ext cx="11162824" cy="7004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        </a:t>
            </a:r>
            <a:r>
              <a:rPr lang="zh-CN" altLang="en-US" sz="14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本团队三个成员自从参加比赛开始就一直采取开源协作的方式，详情可见</a:t>
            </a:r>
            <a:r>
              <a:rPr lang="en-US" altLang="zh-CN" sz="14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issue</a:t>
            </a:r>
            <a:r>
              <a:rPr lang="zh-CN" altLang="en-US" sz="14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。从讨论选题开始就在</a:t>
            </a:r>
            <a:r>
              <a:rPr lang="en-US" altLang="zh-CN" sz="1400" i="0" dirty="0" err="1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github</a:t>
            </a:r>
            <a:r>
              <a:rPr lang="zh-CN" altLang="en-US" sz="14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上以</a:t>
            </a:r>
            <a:r>
              <a:rPr lang="en-US" altLang="zh-CN" sz="14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issue</a:t>
            </a:r>
            <a:r>
              <a:rPr lang="zh-CN" altLang="en-US" sz="14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的形式进行讨论，目前共计</a:t>
            </a:r>
            <a:r>
              <a:rPr lang="en-US" altLang="zh-CN" sz="14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16</a:t>
            </a:r>
            <a:r>
              <a:rPr lang="zh-CN" altLang="en-US" sz="14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个</a:t>
            </a:r>
            <a:r>
              <a:rPr lang="en-US" altLang="zh-CN" sz="14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issue</a:t>
            </a:r>
            <a:r>
              <a:rPr lang="zh-CN" altLang="en-US" sz="14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，</a:t>
            </a:r>
            <a:r>
              <a:rPr lang="zh-CN" altLang="en-US" sz="14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一百余条</a:t>
            </a:r>
            <a:r>
              <a:rPr lang="en-US" altLang="zh-CN" sz="14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Comments</a:t>
            </a:r>
            <a:r>
              <a:rPr lang="zh-CN" altLang="en-US" sz="14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回复</a:t>
            </a:r>
            <a:r>
              <a:rPr lang="zh-CN" altLang="en-US" sz="14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。本项目完全以开源协作的方式进行代码迭代，以</a:t>
            </a:r>
            <a:r>
              <a:rPr lang="zh-CN" altLang="en-US" sz="14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共计</a:t>
            </a:r>
            <a:r>
              <a:rPr lang="en-US" altLang="zh-CN" sz="14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200</a:t>
            </a:r>
            <a:r>
              <a:rPr lang="zh-CN" altLang="en-US" sz="14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余个</a:t>
            </a:r>
            <a:r>
              <a:rPr lang="en-US" altLang="zh-CN" sz="14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PR</a:t>
            </a:r>
            <a:r>
              <a:rPr lang="zh-CN" altLang="en-US" sz="14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的形式完成本项目的开发</a:t>
            </a:r>
            <a:endParaRPr lang="zh-CN" altLang="en-US" sz="1400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pic>
        <p:nvPicPr>
          <p:cNvPr id="6" name="图片 5" descr="图形用户界面, 文本, 应用程序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15" y="1749393"/>
            <a:ext cx="5651899" cy="486396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9" name="图片 8" descr="图形用户界面, 应用程序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875" y="1749393"/>
            <a:ext cx="4783297" cy="4863967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矩形"/>
          <p:cNvSpPr/>
          <p:nvPr/>
        </p:nvSpPr>
        <p:spPr>
          <a:xfrm>
            <a:off x="0" y="228147"/>
            <a:ext cx="228115" cy="596224"/>
          </a:xfrm>
          <a:prstGeom prst="rect">
            <a:avLst/>
          </a:prstGeom>
          <a:solidFill>
            <a:srgbClr val="9AD744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227" name="0X"/>
          <p:cNvSpPr txBox="1"/>
          <p:nvPr/>
        </p:nvSpPr>
        <p:spPr>
          <a:xfrm>
            <a:off x="407602" y="122626"/>
            <a:ext cx="804064" cy="86177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6</a:t>
            </a:r>
            <a:endParaRPr dirty="0"/>
          </a:p>
        </p:txBody>
      </p:sp>
      <p:sp>
        <p:nvSpPr>
          <p:cNvPr id="230" name="线条"/>
          <p:cNvSpPr/>
          <p:nvPr/>
        </p:nvSpPr>
        <p:spPr>
          <a:xfrm flipV="1">
            <a:off x="1271037" y="230253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543949" y="159712"/>
            <a:ext cx="9955333" cy="662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队伍信息</a:t>
            </a:r>
            <a:endParaRPr lang="zh-CN" altLang="en-US" sz="28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22881" y="1739970"/>
            <a:ext cx="2968537" cy="7873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参赛赛道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:  </a:t>
            </a:r>
            <a:r>
              <a:rPr lang="zh-CN" altLang="en-US" sz="1600" b="1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基于</a:t>
            </a:r>
            <a:r>
              <a:rPr lang="en-US" altLang="zh-CN" sz="1600" b="1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OpenDigger</a:t>
            </a:r>
            <a:endParaRPr lang="zh-CN" altLang="en-US" sz="1600" b="1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队伍名称： </a:t>
            </a:r>
            <a:r>
              <a:rPr lang="en-US" altLang="zh-CN" sz="1600" b="1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ThisisAI</a:t>
            </a:r>
            <a:endParaRPr lang="zh-CN" altLang="en-US" sz="1600" b="1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pic>
        <p:nvPicPr>
          <p:cNvPr id="4" name="图片 3" descr="图片包含 游戏机&#10;&#10;AI 生成的内容可能不正确。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18" y="1900303"/>
            <a:ext cx="5194583" cy="16312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22882" y="3786456"/>
            <a:ext cx="8163120" cy="1631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16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彭佳恒：</a:t>
            </a:r>
            <a:r>
              <a:rPr lang="zh-CN" altLang="en-US" sz="1600" b="1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华东师范大学 数据科学与工程学院 </a:t>
            </a:r>
            <a:r>
              <a:rPr lang="en-US" altLang="zh-CN" sz="1600" b="1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x-lab </a:t>
            </a:r>
            <a:r>
              <a:rPr lang="zh-CN" altLang="en-US" sz="1600" b="1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博士研究生 </a:t>
            </a:r>
            <a:r>
              <a:rPr lang="en-US" altLang="zh-CN" sz="1600" b="1" i="0" u="sng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hlinkClick r:id="rId3"/>
              </a:rPr>
              <a:t>jiaheng_peng@stu.ecnu.edu.cn</a:t>
            </a:r>
            <a:endParaRPr lang="zh-CN" altLang="en-US" sz="1600" b="1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16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张雨昂：</a:t>
            </a:r>
            <a:r>
              <a:rPr lang="zh-CN" altLang="en-US" sz="1600" b="1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中国地质大学（武汉） 地理与信息工程学院 地理信息系统国家地方联合工程实验室 博士研究生 </a:t>
            </a:r>
            <a:r>
              <a:rPr lang="en-US" altLang="zh-CN" sz="1600" b="1" i="0" u="sng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hlinkClick r:id="rId4"/>
              </a:rPr>
              <a:t>zhangyuang@cug.edu.cn</a:t>
            </a:r>
            <a:endParaRPr lang="zh-CN" altLang="en-US" sz="1600" b="1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zh-CN" altLang="en-US" sz="16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张雨欣：</a:t>
            </a:r>
            <a:r>
              <a:rPr lang="zh-CN" altLang="en-US" sz="1600" b="1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贵州财经大学 信息学院 硕士研究生 </a:t>
            </a:r>
            <a:r>
              <a:rPr lang="en-US" altLang="zh-CN" sz="1600" b="1" i="0" u="sng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  <a:hlinkClick r:id="rId5"/>
              </a:rPr>
              <a:t>1375969745@qq.com</a:t>
            </a:r>
            <a:endParaRPr lang="zh-CN" altLang="en-US" sz="1600" b="1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pic>
        <p:nvPicPr>
          <p:cNvPr id="9" name="图片 8" descr="徽标&#10;&#10;AI 生成的内容可能不正确。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56" y="2638093"/>
            <a:ext cx="835660" cy="839796"/>
          </a:xfrm>
          <a:prstGeom prst="rect">
            <a:avLst/>
          </a:prstGeom>
        </p:spPr>
      </p:pic>
      <p:pic>
        <p:nvPicPr>
          <p:cNvPr id="12" name="图片 11" descr="徽标&#10;&#10;AI 生成的内容可能不正确。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504" y="2638093"/>
            <a:ext cx="830072" cy="839796"/>
          </a:xfrm>
          <a:prstGeom prst="rect">
            <a:avLst/>
          </a:prstGeom>
        </p:spPr>
      </p:pic>
      <p:pic>
        <p:nvPicPr>
          <p:cNvPr id="16" name="图片 15" descr="徽标&#10;&#10;AI 生成的内容可能不正确。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96" y="2640978"/>
            <a:ext cx="835660" cy="83423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309471" y="1514006"/>
            <a:ext cx="9389942" cy="4281915"/>
          </a:xfrm>
          <a:prstGeom prst="rect">
            <a:avLst/>
          </a:prstGeom>
          <a:noFill/>
          <a:ln w="19050" cap="flat">
            <a:solidFill>
              <a:schemeClr val="accent2"/>
            </a:solidFill>
            <a:prstDash val="sysDash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80" name="线条"/>
          <p:cNvSpPr/>
          <p:nvPr/>
        </p:nvSpPr>
        <p:spPr>
          <a:xfrm>
            <a:off x="2441382" y="2366335"/>
            <a:ext cx="7309235" cy="1"/>
          </a:xfrm>
          <a:prstGeom prst="line">
            <a:avLst/>
          </a:prstGeom>
          <a:ln w="25400">
            <a:solidFill>
              <a:srgbClr val="07A1D7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281" name="线条"/>
          <p:cNvSpPr/>
          <p:nvPr/>
        </p:nvSpPr>
        <p:spPr>
          <a:xfrm>
            <a:off x="2459203" y="4319842"/>
            <a:ext cx="7434387" cy="1"/>
          </a:xfrm>
          <a:prstGeom prst="line">
            <a:avLst/>
          </a:prstGeom>
          <a:ln w="25400">
            <a:solidFill>
              <a:srgbClr val="07A1D7"/>
            </a:solidFill>
            <a:miter/>
          </a:ln>
        </p:spPr>
        <p:txBody>
          <a:bodyPr lIns="45719" rIns="45719"/>
          <a:lstStyle/>
          <a:p/>
        </p:txBody>
      </p:sp>
      <p:pic>
        <p:nvPicPr>
          <p:cNvPr id="282" name="图像" descr="图像"/>
          <p:cNvPicPr>
            <a:picLocks noChangeAspect="1"/>
          </p:cNvPicPr>
          <p:nvPr/>
        </p:nvPicPr>
        <p:blipFill>
          <a:blip r:embed="rId2">
            <a:alphaModFix amt="80344"/>
          </a:blip>
          <a:stretch>
            <a:fillRect/>
          </a:stretch>
        </p:blipFill>
        <p:spPr>
          <a:xfrm>
            <a:off x="2378807" y="2818309"/>
            <a:ext cx="7434386" cy="10368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84" name="圆形"/>
          <p:cNvSpPr/>
          <p:nvPr/>
        </p:nvSpPr>
        <p:spPr>
          <a:xfrm>
            <a:off x="4954580" y="5267630"/>
            <a:ext cx="79847" cy="79847"/>
          </a:xfrm>
          <a:prstGeom prst="ellipse">
            <a:avLst/>
          </a:prstGeom>
          <a:solidFill>
            <a:srgbClr val="07A0D6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285" name="圆形"/>
          <p:cNvSpPr/>
          <p:nvPr/>
        </p:nvSpPr>
        <p:spPr>
          <a:xfrm>
            <a:off x="7157573" y="5267630"/>
            <a:ext cx="79847" cy="79847"/>
          </a:xfrm>
          <a:prstGeom prst="ellipse">
            <a:avLst/>
          </a:prstGeom>
          <a:solidFill>
            <a:srgbClr val="99D644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图像" descr="图像"/>
          <p:cNvPicPr>
            <a:picLocks noChangeAspect="1"/>
          </p:cNvPicPr>
          <p:nvPr/>
        </p:nvPicPr>
        <p:blipFill>
          <a:blip r:embed="rId1">
            <a:alphaModFix amt="48372"/>
          </a:blip>
          <a:stretch>
            <a:fillRect/>
          </a:stretch>
        </p:blipFill>
        <p:spPr>
          <a:xfrm>
            <a:off x="5218855" y="1391236"/>
            <a:ext cx="1754290" cy="21414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8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129" name="01"/>
          <p:cNvSpPr txBox="1"/>
          <p:nvPr/>
        </p:nvSpPr>
        <p:spPr>
          <a:xfrm>
            <a:off x="5704899" y="1941145"/>
            <a:ext cx="782202" cy="76999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01</a:t>
            </a:r>
          </a:p>
        </p:txBody>
      </p:sp>
      <p:sp>
        <p:nvSpPr>
          <p:cNvPr id="130" name="第一模块标题"/>
          <p:cNvSpPr txBox="1"/>
          <p:nvPr/>
        </p:nvSpPr>
        <p:spPr>
          <a:xfrm>
            <a:off x="5218855" y="4372472"/>
            <a:ext cx="1815367" cy="55399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000" b="1" spc="359">
                <a:solidFill>
                  <a:srgbClr val="07A1D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lang="zh-CN" altLang="en-US" dirty="0">
                <a:latin typeface="微软雅黑" charset="-122"/>
                <a:ea typeface="微软雅黑" charset="-122"/>
                <a:cs typeface="微软雅黑" charset="-122"/>
              </a:rPr>
              <a:t>研究背景</a:t>
            </a:r>
            <a:endParaRPr lang="en-US" altLang="zh-CN" dirty="0">
              <a:latin typeface="微软雅黑" charset="-122"/>
              <a:ea typeface="微软雅黑" charset="-122"/>
              <a:cs typeface="微软雅黑" charset="-122"/>
            </a:endParaRPr>
          </a:p>
        </p:txBody>
      </p:sp>
      <p:pic>
        <p:nvPicPr>
          <p:cNvPr id="13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线条"/>
          <p:cNvSpPr/>
          <p:nvPr/>
        </p:nvSpPr>
        <p:spPr>
          <a:xfrm flipV="1">
            <a:off x="6096000" y="3597508"/>
            <a:ext cx="0" cy="296759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5" name="矩形"/>
          <p:cNvSpPr/>
          <p:nvPr/>
        </p:nvSpPr>
        <p:spPr>
          <a:xfrm>
            <a:off x="0" y="125756"/>
            <a:ext cx="209561" cy="596224"/>
          </a:xfrm>
          <a:prstGeom prst="rect">
            <a:avLst/>
          </a:prstGeom>
          <a:solidFill>
            <a:srgbClr val="9AD744">
              <a:alpha val="59552"/>
            </a:srgbClr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166" name="01"/>
          <p:cNvSpPr txBox="1"/>
          <p:nvPr/>
        </p:nvSpPr>
        <p:spPr>
          <a:xfrm>
            <a:off x="389048" y="20235"/>
            <a:ext cx="810455" cy="80726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01</a:t>
            </a:r>
          </a:p>
        </p:txBody>
      </p:sp>
      <p:sp>
        <p:nvSpPr>
          <p:cNvPr id="168" name="文本框 4"/>
          <p:cNvSpPr txBox="1"/>
          <p:nvPr/>
        </p:nvSpPr>
        <p:spPr>
          <a:xfrm>
            <a:off x="1484284" y="956212"/>
            <a:ext cx="3778516" cy="44204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69" name="线条"/>
          <p:cNvSpPr/>
          <p:nvPr/>
        </p:nvSpPr>
        <p:spPr>
          <a:xfrm flipV="1">
            <a:off x="1252483" y="127862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3" name="文本框 2"/>
          <p:cNvSpPr txBox="1"/>
          <p:nvPr/>
        </p:nvSpPr>
        <p:spPr>
          <a:xfrm>
            <a:off x="529486" y="1115528"/>
            <a:ext cx="10869249" cy="961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	GitHub 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上超过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60% 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的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开发者未填写有效地理位置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，字段中充斥着 “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Earth”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、“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Mars”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、“宇宙中心” 等无效信息。这使得：</a:t>
            </a:r>
            <a:endParaRPr lang="zh-CN" altLang="en-US" sz="2000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519004" y="54350"/>
            <a:ext cx="9955333" cy="662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为什么我们需要“开源经纬”？</a:t>
            </a:r>
            <a:endParaRPr lang="zh-CN" altLang="en-US" sz="28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7864" y="2370326"/>
            <a:ext cx="6094948" cy="23460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全球开源贡献的区域分析长期建立在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沙上楼阁</a:t>
            </a:r>
            <a:endParaRPr lang="en-US" altLang="zh-CN" sz="2000" b="1" dirty="0">
              <a:solidFill>
                <a:schemeClr val="accent2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2000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地方政府难以评估本地真实的技术活跃度</a:t>
            </a:r>
            <a:endParaRPr lang="en-US" altLang="zh-CN" sz="2000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2000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跨时区协作缺乏真实的地理上下文</a:t>
            </a:r>
            <a:endParaRPr lang="zh-CN" altLang="en-US" sz="2000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5897" y="5179665"/>
            <a:ext cx="10516428" cy="4994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6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“开源经纬”从行为中提取坐标，用算法代替猜测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，为开源世界建立可信赖的地理基准系。</a:t>
            </a:r>
            <a:endParaRPr lang="zh-CN" altLang="en-US" sz="2000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pic>
        <p:nvPicPr>
          <p:cNvPr id="9" name="图片 8" descr="卡通人物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561" y="1927838"/>
            <a:ext cx="2194560" cy="1273449"/>
          </a:xfrm>
          <a:prstGeom prst="rect">
            <a:avLst/>
          </a:prstGeom>
        </p:spPr>
      </p:pic>
      <p:pic>
        <p:nvPicPr>
          <p:cNvPr id="11" name="图片 10" descr="卡通人物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562" y="3494988"/>
            <a:ext cx="2194560" cy="1291959"/>
          </a:xfrm>
          <a:prstGeom prst="rect">
            <a:avLst/>
          </a:prstGeom>
        </p:spPr>
      </p:pic>
      <p:pic>
        <p:nvPicPr>
          <p:cNvPr id="13" name="图片 12" descr="图片包含 文本&#10;&#10;AI 生成的内容可能不正确。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481" y="3489417"/>
            <a:ext cx="2265485" cy="130310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5" name="矩形"/>
          <p:cNvSpPr/>
          <p:nvPr/>
        </p:nvSpPr>
        <p:spPr>
          <a:xfrm>
            <a:off x="0" y="125756"/>
            <a:ext cx="209561" cy="596224"/>
          </a:xfrm>
          <a:prstGeom prst="rect">
            <a:avLst/>
          </a:prstGeom>
          <a:solidFill>
            <a:srgbClr val="9AD744">
              <a:alpha val="59552"/>
            </a:srgbClr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166" name="01"/>
          <p:cNvSpPr txBox="1"/>
          <p:nvPr/>
        </p:nvSpPr>
        <p:spPr>
          <a:xfrm>
            <a:off x="389048" y="20235"/>
            <a:ext cx="810455" cy="80726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01</a:t>
            </a:r>
          </a:p>
        </p:txBody>
      </p:sp>
      <p:sp>
        <p:nvSpPr>
          <p:cNvPr id="168" name="文本框 4"/>
          <p:cNvSpPr txBox="1"/>
          <p:nvPr/>
        </p:nvSpPr>
        <p:spPr>
          <a:xfrm>
            <a:off x="1484284" y="956212"/>
            <a:ext cx="3778516" cy="44204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69" name="线条"/>
          <p:cNvSpPr/>
          <p:nvPr/>
        </p:nvSpPr>
        <p:spPr>
          <a:xfrm flipV="1">
            <a:off x="1252483" y="127862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3" name="文本框 2"/>
          <p:cNvSpPr txBox="1"/>
          <p:nvPr/>
        </p:nvSpPr>
        <p:spPr>
          <a:xfrm>
            <a:off x="529487" y="958993"/>
            <a:ext cx="10575744" cy="961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	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开源经纬（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Open Source Latitude and Longitude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）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—— 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全球首个可交互式的开源世界“人口普查”平台，是一个真正意义上的数据闭环项目：</a:t>
            </a:r>
            <a:endParaRPr lang="zh-CN" altLang="en-US" sz="2000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519004" y="54350"/>
            <a:ext cx="9955333" cy="662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什么是“开源经纬”？</a:t>
            </a:r>
            <a:endParaRPr lang="zh-CN" altLang="en-US" sz="28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6229" y="3861603"/>
            <a:ext cx="10279002" cy="2120902"/>
          </a:xfrm>
          <a:prstGeom prst="rect">
            <a:avLst/>
          </a:prstGeom>
          <a:noFill/>
          <a:ln w="12700" cap="flat">
            <a:solidFill>
              <a:schemeClr val="accent6"/>
            </a:solidFill>
            <a:prstDash val="sys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      基于</a:t>
            </a:r>
            <a:r>
              <a:rPr lang="en-US" altLang="zh-CN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OpenDigger</a:t>
            </a:r>
            <a:r>
              <a:rPr lang="zh-CN" altLang="en-US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提供的</a:t>
            </a:r>
            <a:r>
              <a:rPr lang="en-US" altLang="zh-CN" b="1" dirty="0">
                <a:solidFill>
                  <a:schemeClr val="accent2"/>
                </a:solidFill>
                <a:latin typeface="微软雅黑" charset="-122"/>
                <a:ea typeface="微软雅黑" charset="-122"/>
              </a:rPr>
              <a:t>90</a:t>
            </a:r>
            <a:r>
              <a:rPr lang="zh-CN" altLang="en-US" b="1" dirty="0">
                <a:solidFill>
                  <a:schemeClr val="accent2"/>
                </a:solidFill>
                <a:latin typeface="微软雅黑" charset="-122"/>
                <a:ea typeface="微软雅黑" charset="-122"/>
              </a:rPr>
              <a:t>亿</a:t>
            </a:r>
            <a:r>
              <a:rPr lang="en-US" altLang="zh-CN" b="1" dirty="0">
                <a:solidFill>
                  <a:schemeClr val="accent2"/>
                </a:solidFill>
                <a:latin typeface="微软雅黑" charset="-122"/>
                <a:ea typeface="微软雅黑" charset="-122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开发者全域行为日志，我们构建一套不依赖用户自述位置的高精度地理推断引擎，成功为</a:t>
            </a:r>
            <a:r>
              <a:rPr lang="en-US" altLang="zh-CN" b="1" dirty="0">
                <a:solidFill>
                  <a:schemeClr val="accent2"/>
                </a:solidFill>
                <a:latin typeface="微软雅黑" charset="-122"/>
                <a:ea typeface="微软雅黑" charset="-122"/>
              </a:rPr>
              <a:t>2200</a:t>
            </a:r>
            <a:r>
              <a:rPr lang="zh-CN" altLang="en-US" b="1" dirty="0">
                <a:solidFill>
                  <a:schemeClr val="accent2"/>
                </a:solidFill>
                <a:latin typeface="微软雅黑" charset="-122"/>
                <a:ea typeface="微软雅黑" charset="-122"/>
              </a:rPr>
              <a:t>万</a:t>
            </a:r>
            <a:r>
              <a:rPr lang="zh-CN" altLang="en-US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活跃开发者标注可信地理位置。所有推断结果已全量写回 </a:t>
            </a:r>
            <a:r>
              <a:rPr lang="en-US" altLang="zh-CN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OpenDigger </a:t>
            </a:r>
            <a:r>
              <a:rPr lang="zh-CN" altLang="en-US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数据库，成为其官方地理信息源。既是技术突破，更是对开源基础设施的反哺。</a:t>
            </a:r>
            <a:endParaRPr lang="en-US" altLang="zh-CN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      如今，你可以在 </a:t>
            </a:r>
            <a:r>
              <a:rPr lang="en-US" altLang="zh-CN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OpenDigger </a:t>
            </a:r>
            <a:r>
              <a:rPr lang="zh-CN" altLang="en-US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中直接查询任意开发者的国家、省份甚至城市坐标。这一切，都源于我们对“ </a:t>
            </a:r>
            <a:r>
              <a:rPr lang="zh-CN" altLang="en-US" b="1" dirty="0">
                <a:solidFill>
                  <a:schemeClr val="accent2"/>
                </a:solidFill>
                <a:latin typeface="微软雅黑" charset="-122"/>
                <a:ea typeface="微软雅黑" charset="-122"/>
              </a:rPr>
              <a:t>谁在写代码？他们身在何处？</a:t>
            </a:r>
            <a:r>
              <a:rPr lang="zh-CN" altLang="en-US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”这一基本问题的回答。</a:t>
            </a:r>
            <a:endParaRPr lang="zh-CN" altLang="en-US" sz="2000" dirty="0">
              <a:solidFill>
                <a:schemeClr val="bg1"/>
              </a:solidFill>
              <a:latin typeface="微软雅黑" charset="-122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02168" y="2146883"/>
            <a:ext cx="4534438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i="0" dirty="0">
                <a:solidFill>
                  <a:schemeClr val="bg1"/>
                </a:solidFill>
                <a:effectLst/>
                <a:latin typeface="微软雅黑" charset="-122"/>
                <a:ea typeface="微软雅黑" charset="-122"/>
              </a:rPr>
              <a:t>覆盖 </a:t>
            </a:r>
            <a:r>
              <a:rPr lang="en-US" altLang="zh-CN" b="1" i="0" dirty="0">
                <a:solidFill>
                  <a:schemeClr val="accent6"/>
                </a:solidFill>
                <a:effectLst/>
                <a:latin typeface="微软雅黑" charset="-122"/>
                <a:ea typeface="微软雅黑" charset="-122"/>
              </a:rPr>
              <a:t>2200 </a:t>
            </a:r>
            <a:r>
              <a:rPr lang="zh-CN" altLang="en-US" b="1" i="0" dirty="0">
                <a:solidFill>
                  <a:schemeClr val="accent6"/>
                </a:solidFill>
                <a:effectLst/>
                <a:latin typeface="微软雅黑" charset="-122"/>
                <a:ea typeface="微软雅黑" charset="-122"/>
              </a:rPr>
              <a:t>万</a:t>
            </a:r>
            <a:r>
              <a:rPr lang="zh-CN" altLang="en-US" b="1" i="0" dirty="0">
                <a:solidFill>
                  <a:schemeClr val="bg1"/>
                </a:solidFill>
                <a:effectLst/>
                <a:latin typeface="微软雅黑" charset="-122"/>
                <a:ea typeface="微软雅黑" charset="-122"/>
              </a:rPr>
              <a:t>活跃开发者</a:t>
            </a:r>
            <a:endParaRPr lang="en-US" altLang="zh-CN" b="1" i="0" dirty="0">
              <a:solidFill>
                <a:schemeClr val="bg1"/>
              </a:solidFill>
              <a:effectLst/>
              <a:latin typeface="微软雅黑" charset="-122"/>
              <a:ea typeface="微软雅黑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i="0" dirty="0">
              <a:solidFill>
                <a:schemeClr val="bg1"/>
              </a:solidFill>
              <a:effectLst/>
              <a:latin typeface="微软雅黑" charset="-122"/>
              <a:ea typeface="微软雅黑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i="0" dirty="0">
                <a:solidFill>
                  <a:schemeClr val="bg1"/>
                </a:solidFill>
                <a:effectLst/>
                <a:latin typeface="微软雅黑" charset="-122"/>
                <a:ea typeface="微软雅黑" charset="-122"/>
              </a:rPr>
              <a:t>定位</a:t>
            </a:r>
            <a:r>
              <a:rPr lang="zh-CN" altLang="en-US" b="1" i="0" dirty="0">
                <a:solidFill>
                  <a:schemeClr val="accent6"/>
                </a:solidFill>
                <a:effectLst/>
                <a:latin typeface="微软雅黑" charset="-122"/>
                <a:ea typeface="微软雅黑" charset="-122"/>
              </a:rPr>
              <a:t>准确率 </a:t>
            </a:r>
            <a:r>
              <a:rPr lang="en-US" altLang="zh-CN" b="1" i="0" dirty="0">
                <a:solidFill>
                  <a:schemeClr val="accent6"/>
                </a:solidFill>
                <a:effectLst/>
                <a:latin typeface="微软雅黑" charset="-122"/>
                <a:ea typeface="微软雅黑" charset="-122"/>
              </a:rPr>
              <a:t>74.1% </a:t>
            </a:r>
            <a:endParaRPr lang="en-US" altLang="zh-CN" b="1" i="0" dirty="0">
              <a:solidFill>
                <a:schemeClr val="accent6"/>
              </a:solidFill>
              <a:effectLst/>
              <a:latin typeface="微软雅黑" charset="-122"/>
              <a:ea typeface="微软雅黑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i="0" dirty="0">
              <a:solidFill>
                <a:schemeClr val="bg1"/>
              </a:solidFill>
              <a:effectLst/>
              <a:latin typeface="微软雅黑" charset="-122"/>
              <a:ea typeface="微软雅黑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i="0" dirty="0">
                <a:solidFill>
                  <a:schemeClr val="bg1"/>
                </a:solidFill>
                <a:effectLst/>
                <a:latin typeface="微软雅黑" charset="-122"/>
                <a:ea typeface="微软雅黑" charset="-122"/>
              </a:rPr>
              <a:t>首次实现</a:t>
            </a:r>
            <a:r>
              <a:rPr lang="zh-CN" altLang="en-US" b="1" i="0" dirty="0">
                <a:solidFill>
                  <a:schemeClr val="accent6"/>
                </a:solidFill>
                <a:effectLst/>
                <a:latin typeface="微软雅黑" charset="-122"/>
                <a:ea typeface="微软雅黑" charset="-122"/>
              </a:rPr>
              <a:t>无自填依赖</a:t>
            </a:r>
            <a:r>
              <a:rPr lang="zh-CN" altLang="en-US" b="1" i="0" dirty="0">
                <a:solidFill>
                  <a:schemeClr val="bg1"/>
                </a:solidFill>
                <a:effectLst/>
                <a:latin typeface="微软雅黑" charset="-122"/>
                <a:ea typeface="微软雅黑" charset="-122"/>
              </a:rPr>
              <a:t>的全域地理推断</a:t>
            </a:r>
            <a:endParaRPr lang="zh-CN" altLang="en-US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977" y="2353786"/>
            <a:ext cx="5384494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从 </a:t>
            </a:r>
            <a:r>
              <a:rPr lang="en-US" altLang="zh-CN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OpenDigger </a:t>
            </a:r>
            <a:r>
              <a:rPr lang="zh-CN" altLang="en-US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出发，又回到 </a:t>
            </a:r>
            <a:r>
              <a:rPr lang="en-US" altLang="zh-CN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OpenDigger</a:t>
            </a:r>
            <a:endParaRPr lang="en-US" altLang="zh-CN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endParaRPr lang="en-US" altLang="zh-CN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每一份代码贡献都被映射到真实世界的经纬上</a:t>
            </a:r>
            <a:endParaRPr lang="zh-CN" altLang="en-US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13" name="图形 12" descr="V 形箭头 纯色填充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0577" y="2385035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像" descr="图像"/>
          <p:cNvPicPr>
            <a:picLocks noChangeAspect="1"/>
          </p:cNvPicPr>
          <p:nvPr/>
        </p:nvPicPr>
        <p:blipFill>
          <a:blip r:embed="rId1">
            <a:alphaModFix amt="48203"/>
          </a:blip>
          <a:stretch>
            <a:fillRect/>
          </a:stretch>
        </p:blipFill>
        <p:spPr>
          <a:xfrm>
            <a:off x="5218855" y="1391236"/>
            <a:ext cx="1754290" cy="21414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7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138" name="02"/>
          <p:cNvSpPr txBox="1"/>
          <p:nvPr/>
        </p:nvSpPr>
        <p:spPr>
          <a:xfrm>
            <a:off x="5704899" y="1941145"/>
            <a:ext cx="782202" cy="76999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dirty="0"/>
              <a:t>02</a:t>
            </a:r>
            <a:endParaRPr dirty="0"/>
          </a:p>
        </p:txBody>
      </p:sp>
      <p:sp>
        <p:nvSpPr>
          <p:cNvPr id="139" name="第二模块标题"/>
          <p:cNvSpPr txBox="1"/>
          <p:nvPr/>
        </p:nvSpPr>
        <p:spPr>
          <a:xfrm>
            <a:off x="5543473" y="4267501"/>
            <a:ext cx="943610" cy="55308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000" b="1" spc="359">
                <a:solidFill>
                  <a:srgbClr val="07A1D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pPr algn="l"/>
            <a:r>
              <a:rPr lang="zh-CN" altLang="en-US" dirty="0">
                <a:latin typeface="微软雅黑" charset="-122"/>
                <a:ea typeface="微软雅黑" charset="-122"/>
                <a:cs typeface="微软雅黑" charset="-122"/>
                <a:sym typeface="+mn-ea"/>
              </a:rPr>
              <a:t>方法</a:t>
            </a:r>
            <a:endParaRPr lang="zh-CN" altLang="en-US" dirty="0"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</p:txBody>
      </p:sp>
      <p:pic>
        <p:nvPicPr>
          <p:cNvPr id="14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线条"/>
          <p:cNvSpPr/>
          <p:nvPr/>
        </p:nvSpPr>
        <p:spPr>
          <a:xfrm flipV="1">
            <a:off x="6096000" y="3597508"/>
            <a:ext cx="0" cy="296759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26" name="矩形"/>
          <p:cNvSpPr/>
          <p:nvPr/>
        </p:nvSpPr>
        <p:spPr>
          <a:xfrm>
            <a:off x="0" y="228147"/>
            <a:ext cx="228115" cy="596224"/>
          </a:xfrm>
          <a:prstGeom prst="rect">
            <a:avLst/>
          </a:prstGeom>
          <a:solidFill>
            <a:srgbClr val="9AD744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227" name="0X"/>
          <p:cNvSpPr txBox="1"/>
          <p:nvPr/>
        </p:nvSpPr>
        <p:spPr>
          <a:xfrm>
            <a:off x="407602" y="122626"/>
            <a:ext cx="804064" cy="86177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230" name="线条"/>
          <p:cNvSpPr/>
          <p:nvPr/>
        </p:nvSpPr>
        <p:spPr>
          <a:xfrm flipV="1">
            <a:off x="1271037" y="230253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543949" y="159712"/>
            <a:ext cx="9955333" cy="662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方法：多源信号的分层融合定位</a:t>
            </a:r>
            <a:endParaRPr lang="zh-CN" altLang="en-US" sz="28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7508" y="825003"/>
            <a:ext cx="10274817" cy="961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       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我们设计了一套</a:t>
            </a:r>
            <a:r>
              <a:rPr lang="zh-CN" altLang="en-US" sz="2000" b="1" i="0" dirty="0">
                <a:solidFill>
                  <a:schemeClr val="accent6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五阶段、渐进式、可解释性强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的地理推断框架，从原始数据到最终位置预测，逐层递进、动态融合。整个流程分为以下五个核心模块：</a:t>
            </a:r>
            <a:endParaRPr lang="zh-CN" altLang="en-US" sz="2000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pic>
        <p:nvPicPr>
          <p:cNvPr id="7" name="图片 6" descr="图示&#10;&#10;AI 生成的内容可能不正确。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13" y="1852574"/>
            <a:ext cx="9951991" cy="355285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文本框 8"/>
          <p:cNvSpPr txBox="1"/>
          <p:nvPr/>
        </p:nvSpPr>
        <p:spPr>
          <a:xfrm>
            <a:off x="871861" y="5441134"/>
            <a:ext cx="10122943" cy="9612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i="0" dirty="0">
                <a:solidFill>
                  <a:schemeClr val="bg1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      整个框架具备</a:t>
            </a:r>
            <a:r>
              <a:rPr lang="zh-CN" altLang="en-US" sz="2000" b="1" i="0" dirty="0">
                <a:solidFill>
                  <a:schemeClr val="accent6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强可解释性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（每层独立输出）、</a:t>
            </a:r>
            <a:r>
              <a:rPr lang="zh-CN" altLang="en-US" sz="2000" b="1" i="0" dirty="0">
                <a:solidFill>
                  <a:schemeClr val="accent6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高鲁棒性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（应对缺失数据）与</a:t>
            </a:r>
            <a:r>
              <a:rPr lang="zh-CN" altLang="en-US" sz="2000" b="1" i="0" dirty="0">
                <a:solidFill>
                  <a:schemeClr val="accent6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低依赖性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（无需用户主动填报）</a:t>
            </a:r>
            <a:endParaRPr lang="zh-CN" altLang="en-US" sz="2000" dirty="0">
              <a:solidFill>
                <a:schemeClr val="bg1"/>
              </a:solidFill>
              <a:latin typeface="微软雅黑" charset="-122"/>
              <a:ea typeface="微软雅黑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26" name="矩形"/>
          <p:cNvSpPr/>
          <p:nvPr/>
        </p:nvSpPr>
        <p:spPr>
          <a:xfrm>
            <a:off x="0" y="228147"/>
            <a:ext cx="228115" cy="596224"/>
          </a:xfrm>
          <a:prstGeom prst="rect">
            <a:avLst/>
          </a:prstGeom>
          <a:solidFill>
            <a:srgbClr val="9AD744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227" name="0X"/>
          <p:cNvSpPr txBox="1"/>
          <p:nvPr/>
        </p:nvSpPr>
        <p:spPr>
          <a:xfrm>
            <a:off x="407602" y="122626"/>
            <a:ext cx="804064" cy="86177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230" name="线条"/>
          <p:cNvSpPr/>
          <p:nvPr/>
        </p:nvSpPr>
        <p:spPr>
          <a:xfrm flipV="1">
            <a:off x="1271037" y="230253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942911" y="3592672"/>
            <a:ext cx="458148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zh-CN" sz="1200" dirty="0" err="1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tidextract</a:t>
            </a:r>
            <a:r>
              <a:rPr lang="zh-CN" altLang="en-US" sz="12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 </a:t>
            </a:r>
            <a:r>
              <a:rPr lang="en-US" altLang="zh-CN" sz="12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+ </a:t>
            </a:r>
            <a:r>
              <a:rPr lang="en-US" altLang="zh-CN" sz="1200" dirty="0" err="1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pycountry</a:t>
            </a:r>
            <a:r>
              <a:rPr lang="zh-CN" altLang="en-US" sz="12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：从邮箱域名提取国家代码</a:t>
            </a:r>
            <a:endParaRPr lang="en-US" altLang="zh-CN" sz="1200" dirty="0">
              <a:solidFill>
                <a:schemeClr val="bg1"/>
              </a:solidFill>
              <a:latin typeface="微软雅黑" charset="-122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zh-CN" sz="12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GeoLite2-Country</a:t>
            </a:r>
            <a:r>
              <a:rPr lang="zh-CN" altLang="en-US" sz="12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：通过 </a:t>
            </a:r>
            <a:r>
              <a:rPr lang="en-US" altLang="zh-CN" sz="12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IP </a:t>
            </a:r>
            <a:r>
              <a:rPr lang="zh-CN" altLang="en-US" sz="12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503050405090304" pitchFamily="18" charset="0"/>
              </a:rPr>
              <a:t>归属地（若可用）映射地理位置</a:t>
            </a:r>
            <a:endParaRPr lang="zh-CN" altLang="en-US" sz="1200" dirty="0">
              <a:solidFill>
                <a:schemeClr val="bg1"/>
              </a:solidFill>
              <a:latin typeface="微软雅黑" charset="-122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83095" y="4351736"/>
            <a:ext cx="5871279" cy="1154162"/>
          </a:xfrm>
          <a:prstGeom prst="rect">
            <a:avLst/>
          </a:prstGeom>
          <a:noFill/>
          <a:ln w="19050" cap="flat">
            <a:solidFill>
              <a:schemeClr val="accent6"/>
            </a:solidFill>
            <a:prstDash val="sys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n-US" altLang="zh-CN" sz="16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5. </a:t>
            </a:r>
            <a:r>
              <a:rPr lang="zh-CN" altLang="en-US" sz="16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特征感知的自适应集成层</a:t>
            </a:r>
            <a:endParaRPr lang="zh-CN" altLang="en-US" sz="1600" b="1" i="0" dirty="0">
              <a:solidFill>
                <a:schemeClr val="accent2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融合前三层输出：时间行为特征 </a:t>
            </a:r>
            <a:r>
              <a:rPr lang="en-US" altLang="zh-CN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+ </a:t>
            </a: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姓名文化特征 </a:t>
            </a:r>
            <a:r>
              <a:rPr lang="en-US" altLang="zh-CN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+ </a:t>
            </a: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网络协作特征</a:t>
            </a:r>
            <a:endParaRPr lang="zh-CN" altLang="en-US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使用 </a:t>
            </a:r>
            <a:r>
              <a:rPr lang="en-US" altLang="zh-CN" sz="1200" i="0" dirty="0" err="1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XGBoost</a:t>
            </a:r>
            <a:r>
              <a:rPr lang="en-US" altLang="zh-CN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/ </a:t>
            </a:r>
            <a:r>
              <a:rPr lang="en-US" altLang="zh-CN" sz="1200" i="0" dirty="0" err="1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BiLSTM</a:t>
            </a:r>
            <a:r>
              <a:rPr lang="en-US" altLang="zh-CN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混合模型 构建自适应集成框架</a:t>
            </a:r>
            <a:endParaRPr lang="zh-CN" altLang="en-US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根据各特征的置信度与可用性（如是否拥有邮箱等），动态加权决策</a:t>
            </a:r>
            <a:endParaRPr lang="zh-CN" altLang="en-US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最终输出：预测地理位置 </a:t>
            </a:r>
            <a:r>
              <a:rPr lang="en-US" altLang="zh-CN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+ </a:t>
            </a: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置信度分数，支持不确定性量化</a:t>
            </a:r>
            <a:endParaRPr lang="zh-CN" altLang="en-US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6662" y="1134158"/>
            <a:ext cx="11147712" cy="1708160"/>
          </a:xfrm>
          <a:prstGeom prst="rect">
            <a:avLst/>
          </a:prstGeom>
          <a:noFill/>
          <a:ln w="19050" cap="flat">
            <a:solidFill>
              <a:schemeClr val="accent6"/>
            </a:solidFill>
            <a:prstDash val="sys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n-US" altLang="zh-CN" sz="16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1. </a:t>
            </a:r>
            <a:r>
              <a:rPr lang="zh-CN" altLang="en-US" sz="16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数据获取与预处理</a:t>
            </a:r>
            <a:endParaRPr lang="zh-CN" altLang="en-US" sz="1600" b="1" i="0" dirty="0">
              <a:solidFill>
                <a:schemeClr val="accent2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数据源：基于 </a:t>
            </a:r>
            <a:r>
              <a:rPr lang="en-US" altLang="zh-CN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GitHub </a:t>
            </a:r>
            <a:r>
              <a:rPr lang="en-US" altLang="zh-CN" sz="1200" i="0" dirty="0" err="1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GHArchive</a:t>
            </a:r>
            <a:r>
              <a:rPr lang="en-US" altLang="zh-CN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 </a:t>
            </a: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全域日志（</a:t>
            </a:r>
            <a:r>
              <a:rPr lang="en-US" altLang="zh-CN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2024–2025</a:t>
            </a: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），涵盖姓名、邮箱、个人资料、活跃日志、机构信息等多模态字段</a:t>
            </a:r>
            <a:endParaRPr lang="zh-CN" altLang="en-US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预处理方法：</a:t>
            </a:r>
            <a:endParaRPr lang="en-US" altLang="zh-CN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endParaRPr lang="en-US" altLang="zh-CN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algn="l"/>
            <a:endParaRPr lang="en-US" altLang="zh-CN" sz="1200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algn="l"/>
            <a:endParaRPr lang="en-US" altLang="zh-CN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algn="l"/>
            <a:endParaRPr lang="zh-CN" altLang="en-US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输出为结构化特征集：时间活动模式、协作关系、机构名称、邮件域、姓名文本</a:t>
            </a:r>
            <a:endParaRPr lang="zh-CN" altLang="en-US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6662" y="3012908"/>
            <a:ext cx="5117977" cy="1338828"/>
          </a:xfrm>
          <a:prstGeom prst="rect">
            <a:avLst/>
          </a:prstGeom>
          <a:noFill/>
          <a:ln w="19050" cap="flat">
            <a:solidFill>
              <a:schemeClr val="accent6"/>
            </a:solidFill>
            <a:prstDash val="sys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n-US" altLang="zh-CN" sz="16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2. </a:t>
            </a:r>
            <a:r>
              <a:rPr lang="zh-CN" altLang="en-US" sz="16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规则驱动的定位层</a:t>
            </a:r>
            <a:endParaRPr lang="zh-CN" altLang="en-US" sz="1600" b="1" i="0" dirty="0">
              <a:solidFill>
                <a:schemeClr val="accent2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利用规则库进行快速初筛：</a:t>
            </a:r>
            <a:endParaRPr lang="en-US" altLang="zh-CN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endParaRPr lang="en-US" altLang="zh-CN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endParaRPr lang="en-US" altLang="zh-CN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输出：初步预测的部分地理位置（如中国、美国），作为后续层的输入</a:t>
            </a:r>
            <a:endParaRPr lang="zh-CN" altLang="en-US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83095" y="3015591"/>
            <a:ext cx="5871278" cy="1154162"/>
          </a:xfrm>
          <a:prstGeom prst="rect">
            <a:avLst/>
          </a:prstGeom>
          <a:noFill/>
          <a:ln w="19050" cap="flat">
            <a:solidFill>
              <a:schemeClr val="accent6"/>
            </a:solidFill>
            <a:prstDash val="sys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n-US" altLang="zh-CN" sz="16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3. </a:t>
            </a:r>
            <a:r>
              <a:rPr lang="zh-CN" altLang="en-US" sz="16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姓名文化感知层</a:t>
            </a:r>
            <a:endParaRPr lang="zh-CN" altLang="en-US" sz="1600" b="1" i="0" dirty="0">
              <a:solidFill>
                <a:schemeClr val="accent2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对姓名进行基于规则的分词（如“王伟” → “王”、“伟”）</a:t>
            </a:r>
            <a:endParaRPr lang="zh-CN" altLang="en-US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接入 </a:t>
            </a:r>
            <a:r>
              <a:rPr lang="en-US" altLang="zh-CN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Forebears </a:t>
            </a: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姓名数据库，计算姓名在各国的人口分布概率</a:t>
            </a:r>
            <a:endParaRPr lang="zh-CN" altLang="en-US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构建“姓名</a:t>
            </a:r>
            <a:r>
              <a:rPr lang="en-US" altLang="zh-CN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-</a:t>
            </a: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地点关联评分”，生成 </a:t>
            </a:r>
            <a:r>
              <a:rPr lang="en-US" altLang="zh-CN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Top5 </a:t>
            </a: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国家候选列表</a:t>
            </a:r>
            <a:endParaRPr lang="zh-CN" altLang="en-US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示例：“李明”在中文语境中高概率指向中国，但若时区不匹配，则触发后续验证</a:t>
            </a:r>
            <a:endParaRPr lang="zh-CN" altLang="en-US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6662" y="4528900"/>
            <a:ext cx="5117977" cy="1708160"/>
          </a:xfrm>
          <a:prstGeom prst="rect">
            <a:avLst/>
          </a:prstGeom>
          <a:noFill/>
          <a:ln w="19050" cap="flat">
            <a:solidFill>
              <a:schemeClr val="accent6"/>
            </a:solidFill>
            <a:prstDash val="sys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n-US" altLang="zh-CN" sz="16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4. </a:t>
            </a:r>
            <a:r>
              <a:rPr lang="zh-CN" altLang="en-US" sz="1600" b="1" i="0" dirty="0">
                <a:solidFill>
                  <a:schemeClr val="accent2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时区交叉验证层</a:t>
            </a:r>
            <a:endParaRPr lang="zh-CN" altLang="en-US" sz="1600" b="1" i="0" dirty="0">
              <a:solidFill>
                <a:schemeClr val="accent2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分析开发者在 </a:t>
            </a:r>
            <a:r>
              <a:rPr lang="en-US" altLang="zh-CN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GitHub </a:t>
            </a: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上的活跃时间戳（提交、评论、</a:t>
            </a:r>
            <a:r>
              <a:rPr lang="en-US" altLang="zh-CN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PR </a:t>
            </a: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等）</a:t>
            </a:r>
            <a:endParaRPr lang="zh-CN" altLang="en-US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提取其本地时区偏移（</a:t>
            </a:r>
            <a:r>
              <a:rPr lang="en-US" altLang="zh-CN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UTC+8, UTC-5 </a:t>
            </a: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等）</a:t>
            </a:r>
            <a:endParaRPr lang="zh-CN" altLang="en-US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与姓名文化层输出的候选国家进行多维度融合判断：</a:t>
            </a:r>
            <a:endParaRPr lang="en-US" altLang="zh-CN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chemeClr val="bg1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endParaRPr lang="en-US" altLang="zh-CN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endParaRPr lang="zh-CN" altLang="en-US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输出：经时区校正后的地理候选项</a:t>
            </a:r>
            <a:endParaRPr lang="zh-CN" altLang="en-US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6662" y="1917495"/>
            <a:ext cx="4364755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628650" lvl="1" indent="-171450" algn="l">
              <a:buFont typeface="Wingdings" panose="05000000000000000000" pitchFamily="2" charset="2"/>
              <a:buChar char="ü"/>
            </a:pP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地理信息标准化（如统一国家名称格式）</a:t>
            </a:r>
            <a:endParaRPr lang="zh-CN" altLang="en-US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628650" lvl="1" indent="-171450" algn="l">
              <a:buFont typeface="Wingdings" panose="05000000000000000000" pitchFamily="2" charset="2"/>
              <a:buChar char="ü"/>
            </a:pP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邮件地址解析（提取域名、</a:t>
            </a:r>
            <a:r>
              <a:rPr lang="en-US" altLang="zh-CN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TLD</a:t>
            </a: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）</a:t>
            </a:r>
            <a:endParaRPr lang="zh-CN" altLang="en-US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628650" lvl="1" indent="-171450" algn="l">
              <a:buFont typeface="Wingdings" panose="05000000000000000000" pitchFamily="2" charset="2"/>
              <a:buChar char="ü"/>
            </a:pP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多模态特征提取（构建协作网络、时间行为模式）</a:t>
            </a:r>
            <a:endParaRPr lang="zh-CN" altLang="en-US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6662" y="5464493"/>
            <a:ext cx="472910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628650" lvl="1" indent="-171450" algn="l">
              <a:buFont typeface="Wingdings" panose="05000000000000000000" pitchFamily="2" charset="2"/>
              <a:buChar char="ü"/>
            </a:pP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若“姓名指向中国，时区为 </a:t>
            </a:r>
            <a:r>
              <a:rPr lang="en-US" altLang="zh-CN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UTC+9”</a:t>
            </a: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，则可能为日本工作</a:t>
            </a:r>
            <a:endParaRPr lang="zh-CN" altLang="en-US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  <a:p>
            <a:pPr marL="628650" lvl="1" indent="-171450" algn="l">
              <a:buFont typeface="Wingdings" panose="05000000000000000000" pitchFamily="2" charset="2"/>
              <a:buChar char="ü"/>
            </a:pPr>
            <a:r>
              <a:rPr lang="zh-CN" altLang="en-US" sz="1200" i="0" dirty="0">
                <a:solidFill>
                  <a:schemeClr val="bg1"/>
                </a:solidFill>
                <a:effectLst/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引入距离衰减机制，避免简单投票导致误判</a:t>
            </a:r>
            <a:endParaRPr lang="zh-CN" altLang="en-US" sz="1200" i="0" dirty="0">
              <a:solidFill>
                <a:schemeClr val="bg1"/>
              </a:solidFill>
              <a:effectLst/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806311" y="5676826"/>
            <a:ext cx="369674" cy="498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2</a:t>
            </a:r>
            <a:endParaRPr lang="zh-CN" altLang="en-US" sz="2000" b="1" dirty="0">
              <a:solidFill>
                <a:schemeClr val="accent2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93229" y="5676826"/>
            <a:ext cx="369674" cy="498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4</a:t>
            </a:r>
            <a:endParaRPr lang="zh-CN" altLang="en-US" sz="2000" b="1" dirty="0">
              <a:solidFill>
                <a:schemeClr val="accent2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12852" y="5676826"/>
            <a:ext cx="369674" cy="498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1</a:t>
            </a:r>
            <a:endParaRPr lang="zh-CN" altLang="en-US" sz="2000" b="1" dirty="0">
              <a:solidFill>
                <a:schemeClr val="accent2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99770" y="5676826"/>
            <a:ext cx="369674" cy="498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3</a:t>
            </a:r>
            <a:endParaRPr lang="zh-CN" altLang="en-US" sz="2000" b="1" dirty="0">
              <a:solidFill>
                <a:schemeClr val="accent2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186686" y="5676826"/>
            <a:ext cx="369674" cy="498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503050405090304" pitchFamily="18" charset="0"/>
                <a:ea typeface="微软雅黑" charset="-122"/>
                <a:cs typeface="Times New Roman" panose="02020503050405090304" pitchFamily="18" charset="0"/>
              </a:rPr>
              <a:t>5</a:t>
            </a:r>
            <a:endParaRPr lang="zh-CN" altLang="en-US" sz="2000" b="1" dirty="0">
              <a:solidFill>
                <a:schemeClr val="accent2"/>
              </a:solidFill>
              <a:latin typeface="Times New Roman" panose="02020503050405090304" pitchFamily="18" charset="0"/>
              <a:ea typeface="微软雅黑" charset="-122"/>
              <a:cs typeface="Times New Roman" panose="02020503050405090304" pitchFamily="18" charset="0"/>
            </a:endParaRPr>
          </a:p>
        </p:txBody>
      </p:sp>
      <p:sp>
        <p:nvSpPr>
          <p:cNvPr id="24" name="箭头: 右 23"/>
          <p:cNvSpPr/>
          <p:nvPr/>
        </p:nvSpPr>
        <p:spPr>
          <a:xfrm>
            <a:off x="6401862" y="5906527"/>
            <a:ext cx="369674" cy="204941"/>
          </a:xfrm>
          <a:prstGeom prst="rightArrow">
            <a:avLst/>
          </a:prstGeom>
          <a:solidFill>
            <a:schemeClr val="accent6"/>
          </a:solidFill>
          <a:ln w="12700" cap="flat">
            <a:solidFill>
              <a:schemeClr val="accent6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25" name="箭头: 右 24"/>
          <p:cNvSpPr/>
          <p:nvPr/>
        </p:nvSpPr>
        <p:spPr>
          <a:xfrm>
            <a:off x="7206912" y="5906527"/>
            <a:ext cx="369674" cy="204941"/>
          </a:xfrm>
          <a:prstGeom prst="rightArrow">
            <a:avLst/>
          </a:prstGeom>
          <a:solidFill>
            <a:schemeClr val="accent6"/>
          </a:solidFill>
          <a:ln w="12700" cap="flat">
            <a:solidFill>
              <a:schemeClr val="accent6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26" name="箭头: 右 25"/>
          <p:cNvSpPr/>
          <p:nvPr/>
        </p:nvSpPr>
        <p:spPr>
          <a:xfrm>
            <a:off x="8011962" y="5906527"/>
            <a:ext cx="369674" cy="204941"/>
          </a:xfrm>
          <a:prstGeom prst="rightArrow">
            <a:avLst/>
          </a:prstGeom>
          <a:solidFill>
            <a:schemeClr val="accent6"/>
          </a:solidFill>
          <a:ln w="12700" cap="flat">
            <a:solidFill>
              <a:schemeClr val="accent6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27" name="箭头: 右 26"/>
          <p:cNvSpPr/>
          <p:nvPr/>
        </p:nvSpPr>
        <p:spPr>
          <a:xfrm>
            <a:off x="8817012" y="5906527"/>
            <a:ext cx="369674" cy="204941"/>
          </a:xfrm>
          <a:prstGeom prst="rightArrow">
            <a:avLst/>
          </a:prstGeom>
          <a:solidFill>
            <a:schemeClr val="accent6"/>
          </a:solidFill>
          <a:ln w="12700" cap="flat">
            <a:solidFill>
              <a:schemeClr val="accent6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图像" descr="图像"/>
          <p:cNvPicPr>
            <a:picLocks noChangeAspect="1"/>
          </p:cNvPicPr>
          <p:nvPr/>
        </p:nvPicPr>
        <p:blipFill>
          <a:blip r:embed="rId1">
            <a:alphaModFix amt="47877"/>
          </a:blip>
          <a:stretch>
            <a:fillRect/>
          </a:stretch>
        </p:blipFill>
        <p:spPr>
          <a:xfrm>
            <a:off x="5218855" y="1391236"/>
            <a:ext cx="1754290" cy="21414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6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147" name="03"/>
          <p:cNvSpPr txBox="1"/>
          <p:nvPr/>
        </p:nvSpPr>
        <p:spPr>
          <a:xfrm>
            <a:off x="5704899" y="1941145"/>
            <a:ext cx="782202" cy="76999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dirty="0"/>
              <a:t>03</a:t>
            </a:r>
            <a:endParaRPr dirty="0"/>
          </a:p>
        </p:txBody>
      </p:sp>
      <p:sp>
        <p:nvSpPr>
          <p:cNvPr id="148" name="第三模块标题"/>
          <p:cNvSpPr txBox="1"/>
          <p:nvPr/>
        </p:nvSpPr>
        <p:spPr>
          <a:xfrm>
            <a:off x="5619075" y="4337093"/>
            <a:ext cx="953849" cy="55399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000" b="1" spc="359">
                <a:solidFill>
                  <a:srgbClr val="07A1D7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rPr lang="zh-CN" altLang="en-US" dirty="0">
                <a:latin typeface="微软雅黑" charset="-122"/>
                <a:ea typeface="微软雅黑" charset="-122"/>
                <a:cs typeface="微软雅黑" charset="-122"/>
              </a:rPr>
              <a:t>实验</a:t>
            </a:r>
            <a:endParaRPr dirty="0"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49" name="线条"/>
          <p:cNvSpPr/>
          <p:nvPr/>
        </p:nvSpPr>
        <p:spPr>
          <a:xfrm flipV="1">
            <a:off x="6096000" y="3597508"/>
            <a:ext cx="0" cy="296759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/>
        </p:txBody>
      </p:sp>
      <p:pic>
        <p:nvPicPr>
          <p:cNvPr id="15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4299</Words>
  <Application>WPS 表格</Application>
  <PresentationFormat>宽屏</PresentationFormat>
  <Paragraphs>316</Paragraphs>
  <Slides>22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3" baseType="lpstr">
      <vt:lpstr>Arial</vt:lpstr>
      <vt:lpstr>宋体</vt:lpstr>
      <vt:lpstr>Wingdings</vt:lpstr>
      <vt:lpstr>DengXian</vt:lpstr>
      <vt:lpstr>汉仪中等线KW</vt:lpstr>
      <vt:lpstr>DengXian Light</vt:lpstr>
      <vt:lpstr>Arial</vt:lpstr>
      <vt:lpstr>Times New Roman</vt:lpstr>
      <vt:lpstr>微软雅黑</vt:lpstr>
      <vt:lpstr>汉仪旗黑</vt:lpstr>
      <vt:lpstr>微软雅黑</vt:lpstr>
      <vt:lpstr>微软雅黑</vt:lpstr>
      <vt:lpstr>宋体</vt:lpstr>
      <vt:lpstr>Arial Unicode MS</vt:lpstr>
      <vt:lpstr>汉仪书宋二KW</vt:lpstr>
      <vt:lpstr>Calibri</vt:lpstr>
      <vt:lpstr>Helvetica Neue</vt:lpstr>
      <vt:lpstr>DengXian</vt:lpstr>
      <vt:lpstr>Wingdings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Peng</cp:lastModifiedBy>
  <cp:revision>419</cp:revision>
  <dcterms:created xsi:type="dcterms:W3CDTF">2026-01-15T11:09:24Z</dcterms:created>
  <dcterms:modified xsi:type="dcterms:W3CDTF">2026-01-15T11:09:24Z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27B75A973C3F1643E4CA68698854318E_43</vt:lpwstr>
  </property>
  <property fmtid="{D5CDD505-2E9C-101B-9397-08002B2CF9AE}" pid="3" name="KSOProductBuildVer">
    <vt:lpwstr>2052-12.1.24031.24031</vt:lpwstr>
  </property>
</Properties>
</file>